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5"/>
  </p:notesMasterIdLst>
  <p:handoutMasterIdLst>
    <p:handoutMasterId r:id="rId26"/>
  </p:handoutMasterIdLst>
  <p:sldIdLst>
    <p:sldId id="292" r:id="rId5"/>
    <p:sldId id="295" r:id="rId6"/>
    <p:sldId id="2147483518" r:id="rId7"/>
    <p:sldId id="2147483541" r:id="rId8"/>
    <p:sldId id="2147483540" r:id="rId9"/>
    <p:sldId id="296" r:id="rId10"/>
    <p:sldId id="2147483513" r:id="rId11"/>
    <p:sldId id="291" r:id="rId12"/>
    <p:sldId id="2147483521" r:id="rId13"/>
    <p:sldId id="2147483522" r:id="rId14"/>
    <p:sldId id="2147483546" r:id="rId15"/>
    <p:sldId id="315" r:id="rId16"/>
    <p:sldId id="2147483544" r:id="rId17"/>
    <p:sldId id="2147483503" r:id="rId18"/>
    <p:sldId id="2147483504" r:id="rId19"/>
    <p:sldId id="2147483505" r:id="rId20"/>
    <p:sldId id="2147483506" r:id="rId21"/>
    <p:sldId id="2147483510" r:id="rId22"/>
    <p:sldId id="297" r:id="rId23"/>
    <p:sldId id="293" r:id="rId2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9" autoAdjust="0"/>
    <p:restoredTop sz="83455" autoAdjust="0"/>
  </p:normalViewPr>
  <p:slideViewPr>
    <p:cSldViewPr snapToGrid="0">
      <p:cViewPr>
        <p:scale>
          <a:sx n="66" d="100"/>
          <a:sy n="66" d="100"/>
        </p:scale>
        <p:origin x="-2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29/10/2025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29/10/2025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Putative and proven effects of glucagon receptor agonism with potential relevance for obesity, MASLD, and other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cardiokidney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-metabolic conditions. Some effects are proposed or species-dependent or may only occur with pharmacological GCGR agonism.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538089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20 May 2021 to 22 November 2022, 498 participants were screened and 338 participants were randomized in the main obesity study. Of these 338, 98 (29.1%) met the inclusion criterion of 10% or greater liver fat content by magnetic resonance imaging proton density fat fraction (MRI–PDFF) for participation in the MASLD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substudy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17</a:t>
            </a:fld>
            <a:endParaRPr lang="it-IT" noProof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1b/2a trial in obese subjects with NAFLD found that </a:t>
            </a:r>
            <a:r>
              <a:rPr lang="en-US" dirty="0" err="1" smtClean="0"/>
              <a:t>efocipegtrutide</a:t>
            </a:r>
            <a:r>
              <a:rPr lang="en-US" dirty="0" smtClean="0"/>
              <a:t> was safe, well-tolerated, and significantly decreased liver fat and body </a:t>
            </a:r>
            <a:r>
              <a:rPr lang="en-US" dirty="0" err="1" smtClean="0"/>
              <a:t>weight.The</a:t>
            </a:r>
            <a:r>
              <a:rPr lang="en-US" dirty="0" smtClean="0"/>
              <a:t> trial observed weight reduction after 8 and 12 weeks of </a:t>
            </a:r>
            <a:r>
              <a:rPr lang="en-US" dirty="0" err="1" smtClean="0"/>
              <a:t>treatment.A</a:t>
            </a:r>
            <a:r>
              <a:rPr lang="en-US" dirty="0" smtClean="0"/>
              <a:t> Phase 2b study is currently ongoing to further evaluate its effects in patients with NASH (non-alcoholic </a:t>
            </a:r>
            <a:r>
              <a:rPr lang="en-US" dirty="0" err="1" smtClean="0"/>
              <a:t>steatohepatitis</a:t>
            </a:r>
            <a:r>
              <a:rPr lang="en-US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18</a:t>
            </a:fld>
            <a:endParaRPr lang="it-IT" noProof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liver–alpha cell axis. Two known feedback loops mediated by glucagon and its receptor (GCGR) on liver cells constitute the liver–alpha cell axis: (1) high or low plasma glucose levels, respectively, inhibit or stimulate pancreatic alpha-cell secretion of glucagon, resulting in decreased or increased hepatic glucose production via glycogenolysis and gluconeogenesis; (2) high or low levels of plasma amino acids, respectively, stimulate or inhibit alpha-cell secretion of glucagon, which in turn increases or decreases liver uptake of amino acids and ureagenesis. A third feedback loop involving lipid metabolism may also exist, as glucagon/GCGR </a:t>
            </a:r>
            <a:r>
              <a:rPr lang="en-US" dirty="0" err="1"/>
              <a:t>signalling</a:t>
            </a:r>
            <a:r>
              <a:rPr lang="en-US" dirty="0"/>
              <a:t> increases hepatic oxidation of fatty acids and decreases lipogenesis; however, it is unclear if plasma fatty acid levels regulate alpha-cell secretion of glucagon. GCGR, glucagon receptor.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181497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Putative and proven effects of glucagon receptor agonism with potential relevance for obesity, MASLD, and other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cardiokidney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-metabolic conditions. Some effects are proposed or species-dependent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may only occur with pharmacological GCGR agonism.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91487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Retatrutide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(LY3437943) is the first GLP-1/GIP/GCG triple agonist to complete phase 2 trials, with phase 3 studies ongoing for obesity and/or T2D management. It is a 39 amino-acid, single peptide, engineered from a GIP peptide backbone, conjugated to a C20 fatty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-acid moiety to enable albumin binding and extend its half-life.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Retatrutide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≈ 2.5-times lower potency at the GLP-1 receptor than human GLP-1, 8.9-times higher potency at the GIP-receptor than human GIP and 2.9-times lower potency at the GCG-receptor than human GCG 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8</a:t>
            </a:fld>
            <a:endParaRPr lang="it-IT" noProof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phase 2 trial, once-weekly treatment with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retatrutide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resulted in substantial weight reduction at 24 and 48 weeks,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dose-dependent efficacy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results warrant further investigation in the planned phase 3 trial to inform the efficacy and safety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retatrutide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the 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 </a:t>
            </a:r>
            <a:r>
              <a:rPr lang="it-IT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obesity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9</a:t>
            </a:fld>
            <a:endParaRPr lang="it-IT" noProof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double-blind, double-dummy, placebo-controlled and active comparator-controlled, parallel-group, phase 2 trial,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BMI </a:t>
            </a:r>
            <a:r>
              <a:rPr lang="it-IT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25–50 kg/</a:t>
            </a:r>
            <a:r>
              <a:rPr lang="it-IT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m²</a:t>
            </a:r>
            <a:r>
              <a:rPr lang="it-IT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dirty="0" smtClean="0">
                <a:latin typeface="Arial"/>
                <a:cs typeface="Arial"/>
              </a:rPr>
              <a:t>Notes</a:t>
            </a:r>
            <a:r>
              <a:rPr lang="en-US" sz="1200" b="1" dirty="0">
                <a:latin typeface="Arial"/>
                <a:cs typeface="Arial"/>
              </a:rPr>
              <a:t>:</a:t>
            </a:r>
          </a:p>
          <a:p>
            <a:pPr marL="173736" marR="0" lvl="1" indent="-171450" algn="l" defTabSz="914400" rtl="0" eaLnBrk="0" fontAlgn="base" latinLnBrk="0" hangingPunct="0">
              <a:lnSpc>
                <a:spcPct val="100000"/>
              </a:lnSpc>
              <a:spcBef>
                <a:spcPts val="3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dirty="0">
                <a:effectLst/>
                <a:latin typeface="Arial"/>
                <a:ea typeface="Calibri"/>
                <a:cs typeface="Arial"/>
              </a:rPr>
              <a:t>At </a:t>
            </a:r>
            <a:r>
              <a:rPr lang="en-IE" sz="1200" dirty="0">
                <a:latin typeface="Arial"/>
                <a:ea typeface="Calibri"/>
                <a:cs typeface="Arial"/>
              </a:rPr>
              <a:t>week</a:t>
            </a:r>
            <a:r>
              <a:rPr lang="en-IE" sz="1200" dirty="0">
                <a:effectLst/>
                <a:latin typeface="Arial"/>
                <a:ea typeface="Calibri"/>
                <a:cs typeface="Arial"/>
              </a:rPr>
              <a:t> 24:</a:t>
            </a:r>
          </a:p>
          <a:p>
            <a:pPr marL="640080" lvl="1" indent="-171450">
              <a:spcBef>
                <a:spcPts val="36"/>
              </a:spcBef>
              <a:buFont typeface="Wingdings" panose="05000000000000000000" pitchFamily="2" charset="2"/>
              <a:buChar char="§"/>
              <a:defRPr/>
            </a:pPr>
            <a:r>
              <a:rPr lang="en-IE" sz="1200" dirty="0">
                <a:effectLst/>
                <a:latin typeface="Arial"/>
                <a:ea typeface="Calibri"/>
                <a:cs typeface="Arial"/>
              </a:rPr>
              <a:t>A significant decrease in HbA1c levels was observed from baseline, in all RETA-treated groups</a:t>
            </a:r>
            <a:r>
              <a:rPr lang="en-IE" sz="1200" dirty="0">
                <a:latin typeface="Arial"/>
                <a:ea typeface="Calibri"/>
                <a:cs typeface="Arial"/>
              </a:rPr>
              <a:t> </a:t>
            </a:r>
            <a:endParaRPr lang="en-IE" sz="1200" dirty="0"/>
          </a:p>
          <a:p>
            <a:pPr marL="640080" lvl="1" indent="-171450">
              <a:spcBef>
                <a:spcPts val="36"/>
              </a:spcBef>
              <a:buFont typeface="Wingdings" panose="05000000000000000000" pitchFamily="2" charset="2"/>
              <a:buChar char="§"/>
              <a:defRPr/>
            </a:pPr>
            <a:r>
              <a:rPr lang="en-IE" sz="1200" dirty="0">
                <a:effectLst/>
                <a:latin typeface="Arial"/>
                <a:ea typeface="Calibri"/>
                <a:cs typeface="Arial"/>
              </a:rPr>
              <a:t>The largest mean decrease in HbA1c levels were seen in RETA 12 mg group (2.02%; 22.07 </a:t>
            </a:r>
            <a:r>
              <a:rPr lang="en-IE" sz="1200" dirty="0" err="1">
                <a:effectLst/>
                <a:latin typeface="Arial"/>
                <a:ea typeface="Calibri"/>
                <a:cs typeface="Arial"/>
              </a:rPr>
              <a:t>mmol</a:t>
            </a:r>
            <a:r>
              <a:rPr lang="en-IE" sz="1200" dirty="0">
                <a:effectLst/>
                <a:latin typeface="Arial"/>
                <a:ea typeface="Calibri"/>
                <a:cs typeface="Arial"/>
              </a:rPr>
              <a:t>/mol)</a:t>
            </a:r>
            <a:endParaRPr lang="en-IE" sz="1200" dirty="0">
              <a:latin typeface="Arial"/>
              <a:ea typeface="Calibri"/>
              <a:cs typeface="Arial"/>
            </a:endParaRPr>
          </a:p>
          <a:p>
            <a:pPr marL="173736" lvl="1" indent="-171450">
              <a:spcBef>
                <a:spcPts val="36"/>
              </a:spcBef>
              <a:buFont typeface="Arial" panose="020B0604020202020204" pitchFamily="34" charset="0"/>
              <a:buChar char="•"/>
              <a:defRPr/>
            </a:pPr>
            <a:r>
              <a:rPr lang="en-IE" sz="1200" dirty="0">
                <a:effectLst/>
                <a:latin typeface="Arial"/>
                <a:ea typeface="Calibri"/>
                <a:cs typeface="Arial"/>
              </a:rPr>
              <a:t>Similarly, at </a:t>
            </a:r>
            <a:r>
              <a:rPr lang="en-IE" sz="1200" dirty="0">
                <a:latin typeface="Arial"/>
                <a:ea typeface="Calibri"/>
                <a:cs typeface="Arial"/>
              </a:rPr>
              <a:t>week</a:t>
            </a:r>
            <a:r>
              <a:rPr lang="en-IE" sz="1200" dirty="0">
                <a:effectLst/>
                <a:latin typeface="Arial"/>
                <a:ea typeface="Calibri"/>
                <a:cs typeface="Arial"/>
              </a:rPr>
              <a:t> </a:t>
            </a:r>
            <a:r>
              <a:rPr lang="en-IE" sz="1200" dirty="0">
                <a:latin typeface="Arial"/>
                <a:ea typeface="Calibri"/>
                <a:cs typeface="Arial"/>
              </a:rPr>
              <a:t>36:</a:t>
            </a:r>
            <a:endParaRPr lang="en-I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40080" lvl="1" indent="-171450">
              <a:spcBef>
                <a:spcPts val="36"/>
              </a:spcBef>
              <a:buFont typeface="Wingdings"/>
              <a:buChar char="§"/>
              <a:defRPr/>
            </a:pPr>
            <a:r>
              <a:rPr lang="en-IE" sz="1200" dirty="0">
                <a:latin typeface="Arial"/>
                <a:ea typeface="Calibri"/>
                <a:cs typeface="Arial"/>
              </a:rPr>
              <a:t>The</a:t>
            </a:r>
            <a:r>
              <a:rPr lang="en-IE" sz="1200" dirty="0">
                <a:effectLst/>
                <a:latin typeface="Arial"/>
                <a:ea typeface="Calibri"/>
                <a:cs typeface="Arial"/>
              </a:rPr>
              <a:t> largest mean decrease in HbA1c levels were seen in RETA 12 mg group (2.16%; 23.59 </a:t>
            </a:r>
            <a:r>
              <a:rPr lang="en-IE" sz="1200" dirty="0" err="1">
                <a:effectLst/>
                <a:latin typeface="Arial"/>
                <a:ea typeface="Calibri"/>
                <a:cs typeface="Arial"/>
              </a:rPr>
              <a:t>mmol</a:t>
            </a:r>
            <a:r>
              <a:rPr lang="en-IE" sz="1200" dirty="0">
                <a:effectLst/>
                <a:latin typeface="Arial"/>
                <a:ea typeface="Calibri"/>
                <a:cs typeface="Arial"/>
              </a:rPr>
              <a:t>/mol)</a:t>
            </a:r>
            <a:endParaRPr lang="en-IE" sz="1200" dirty="0">
              <a:latin typeface="Arial"/>
              <a:ea typeface="Calibri"/>
              <a:cs typeface="Arial"/>
            </a:endParaRPr>
          </a:p>
          <a:p>
            <a:pPr marL="173736" marR="0" lvl="1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At week </a:t>
            </a:r>
            <a:r>
              <a:rPr lang="en-IE" sz="1200" dirty="0">
                <a:latin typeface="Arial"/>
                <a:ea typeface="Calibri"/>
                <a:cs typeface="Arial"/>
              </a:rPr>
              <a:t>36:</a:t>
            </a:r>
            <a:endParaRPr lang="en-IE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40080" marR="0" lvl="1" indent="-171450" algn="l" defTabSz="914400" rtl="0" eaLnBrk="0" fontAlgn="base" latinLnBrk="0" hangingPunct="0">
              <a:lnSpc>
                <a:spcPct val="100000"/>
              </a:lnSpc>
              <a:spcBef>
                <a:spcPts val="36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/>
              <a:t>A </a:t>
            </a:r>
            <a:r>
              <a:rPr lang="en-IE" sz="1200" dirty="0">
                <a:effectLst/>
                <a:latin typeface="Arial"/>
                <a:ea typeface="Calibri"/>
                <a:cs typeface="Arial"/>
              </a:rPr>
              <a:t>decrease in </a:t>
            </a:r>
            <a:r>
              <a:rPr lang="en-US" sz="1200" dirty="0">
                <a:effectLst/>
                <a:latin typeface="Arial"/>
                <a:ea typeface="Calibri"/>
                <a:cs typeface="Arial"/>
              </a:rPr>
              <a:t>f</a:t>
            </a:r>
            <a:r>
              <a:rPr lang="en-US" sz="1200" dirty="0"/>
              <a:t>asting serum glucose levels was </a:t>
            </a:r>
            <a:r>
              <a:rPr lang="en-IE" sz="1200" dirty="0">
                <a:effectLst/>
                <a:latin typeface="Arial"/>
                <a:ea typeface="Calibri"/>
                <a:cs typeface="Arial"/>
              </a:rPr>
              <a:t>observed from baseline, </a:t>
            </a:r>
            <a:r>
              <a:rPr lang="en-US" sz="1200" dirty="0">
                <a:effectLst/>
                <a:latin typeface="Arial"/>
                <a:ea typeface="Calibri"/>
                <a:cs typeface="Arial"/>
              </a:rPr>
              <a:t>i</a:t>
            </a:r>
            <a:r>
              <a:rPr lang="en-US" sz="1200" dirty="0"/>
              <a:t>n the RETA-treated groups (4 mg (ID 2 mg), 4 mg, 8 mg (ID 2 mg), 8 mg (ID 4 mg), and 12 mg), with mean decreases ranging</a:t>
            </a:r>
            <a:r>
              <a:rPr lang="en-IE" sz="1200" dirty="0">
                <a:effectLst/>
                <a:latin typeface="Arial"/>
                <a:ea typeface="Calibri"/>
                <a:cs typeface="Arial"/>
              </a:rPr>
              <a:t> from </a:t>
            </a:r>
            <a:r>
              <a:rPr lang="en-US" sz="1200" dirty="0"/>
              <a:t>21 mg/</a:t>
            </a:r>
            <a:r>
              <a:rPr lang="en-US" sz="1200" dirty="0" err="1"/>
              <a:t>dL</a:t>
            </a:r>
            <a:r>
              <a:rPr lang="en-US" sz="1200" dirty="0"/>
              <a:t> to 69 mg/</a:t>
            </a:r>
            <a:r>
              <a:rPr lang="en-US" sz="1200" dirty="0" err="1"/>
              <a:t>dL</a:t>
            </a:r>
            <a:r>
              <a:rPr lang="en-US" sz="1200" dirty="0"/>
              <a:t> (1.2 </a:t>
            </a:r>
            <a:r>
              <a:rPr lang="en-US" sz="1200" dirty="0" err="1"/>
              <a:t>mmol</a:t>
            </a:r>
            <a:r>
              <a:rPr lang="en-US" sz="1200" dirty="0"/>
              <a:t>/L to 3.8 </a:t>
            </a:r>
            <a:r>
              <a:rPr lang="en-US" sz="1200" dirty="0" err="1"/>
              <a:t>mmol</a:t>
            </a:r>
            <a:r>
              <a:rPr lang="en-US" sz="1200" dirty="0"/>
              <a:t>/L)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Abbreviations:</a:t>
            </a:r>
            <a:endParaRPr lang="en-US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BL=Baseline; DULA=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Dulaglutide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HbA1c=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Glycated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Hemoglobin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200" kern="0" dirty="0">
                <a:latin typeface="Arial" panose="020B0604020202020204" pitchFamily="34" charset="0"/>
                <a:cs typeface="Arial" panose="020B0604020202020204" pitchFamily="34" charset="0"/>
              </a:rPr>
              <a:t>ID=Initial Dose; 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LSM=Least Squares Mean; MMRM=Mixed-model Repeated Measures; PBO=Placebo; RETA=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Retatrutide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SE=Standard Error.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Rosenstock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J,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Frias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J, 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Jastreboff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AM, et al.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Retatrutide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 GIP, GLP-1 and glucagon receptor agonist, for people with type 2 diabetes: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randomised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double-blind, placebo and active-controlled, parallel-group, phase 2 trial conducted in the USA.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 2023;doi:10.1016/S0140-6736(23)01053-X (Ahead of print).</a:t>
            </a:r>
            <a:endParaRPr lang="en-US" sz="1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11</a:t>
            </a:fld>
            <a:endParaRPr lang="it-IT" noProof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12</a:t>
            </a:fld>
            <a:endParaRPr lang="it-IT" noProof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TRIUMPH program is being conducted across 13 countries. 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ingside Book" panose="02000500000000000000" pitchFamily="2" charset="0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13</a:t>
            </a:fld>
            <a:endParaRPr lang="it-IT" noProof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The TRANSCEND-T2D clinical trial program evaluates investigational doses of </a:t>
            </a:r>
            <a:r>
              <a:rPr lang="en-US" b="1" dirty="0" err="1" smtClean="0"/>
              <a:t>retatrutide</a:t>
            </a:r>
            <a:r>
              <a:rPr lang="en-US" b="1" dirty="0" smtClean="0"/>
              <a:t> for the treatment of type 2 diabetes in adults.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pPr rtl="0"/>
              <a:t>14</a:t>
            </a:fld>
            <a:endParaRPr lang="it-IT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=""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=""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=""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=""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=""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=""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Direttori del Corso – M. De Luca – </a:t>
            </a:r>
            <a:r>
              <a:rPr lang="it-IT" dirty="0" err="1"/>
              <a:t>M.A.</a:t>
            </a:r>
            <a:r>
              <a:rPr lang="it-IT" dirty="0"/>
              <a:t> Zappa</a:t>
            </a:r>
          </a:p>
        </p:txBody>
      </p:sp>
    </p:spTree>
    <p:extLst>
      <p:ext uri="{BB962C8B-B14F-4D97-AF65-F5344CB8AC3E}">
        <p14:creationId xmlns=""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=""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=""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=""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=""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=""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=""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=""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=""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=""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=""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=""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=""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=""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=""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=""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=""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=""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=""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=""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=""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=""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29/10/2025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=""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=""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752" y="718010"/>
            <a:ext cx="4766481" cy="2806369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304297"/>
                </a:solidFill>
              </a:rPr>
              <a:t>TRIPLO AGONISMO PER IL TRATTAMENTO DELL’OBESITA’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5096" y="4153975"/>
            <a:ext cx="6960704" cy="127965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2200" b="1" dirty="0">
                <a:solidFill>
                  <a:srgbClr val="E79130"/>
                </a:solidFill>
              </a:rPr>
              <a:t>Esmeralda </a:t>
            </a:r>
            <a:r>
              <a:rPr lang="it-IT" sz="2200" b="1" dirty="0" err="1">
                <a:solidFill>
                  <a:srgbClr val="E79130"/>
                </a:solidFill>
              </a:rPr>
              <a:t>capristo</a:t>
            </a:r>
            <a:endParaRPr lang="it-IT" sz="2200" b="1" dirty="0">
              <a:solidFill>
                <a:srgbClr val="E7913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2200" b="1" cap="none" dirty="0">
                <a:solidFill>
                  <a:srgbClr val="E79130"/>
                </a:solidFill>
              </a:rPr>
              <a:t>Direttore UOS DI Medicina della grande Obesità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2200" b="1" cap="none" dirty="0">
                <a:solidFill>
                  <a:srgbClr val="E79130"/>
                </a:solidFill>
              </a:rPr>
              <a:t>Fondazione Policlinico Universitario A. Gemelli IRCCS – ROMA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2200" b="1" cap="none" dirty="0">
                <a:solidFill>
                  <a:srgbClr val="E79130"/>
                </a:solidFill>
              </a:rPr>
              <a:t>esmeralda.capristo@unicatt.it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9F3F14AB-5DBF-4CCB-B6BC-ED906C36E787}"/>
              </a:ext>
            </a:extLst>
          </p:cNvPr>
          <p:cNvSpPr txBox="1"/>
          <p:nvPr/>
        </p:nvSpPr>
        <p:spPr>
          <a:xfrm>
            <a:off x="4689918" y="5207739"/>
            <a:ext cx="756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1" dirty="0"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340169" y="5796466"/>
            <a:ext cx="3687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Jastreboff</a:t>
            </a:r>
            <a:r>
              <a:rPr lang="en-US" sz="1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AM, et al. NEMJ. 2023</a:t>
            </a:r>
            <a:r>
              <a:rPr lang="it-IT" sz="1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it-IT" sz="1400" i="1" dirty="0">
                <a:latin typeface="Times New Roman" pitchFamily="18" charset="0"/>
                <a:cs typeface="Times New Roman" pitchFamily="18" charset="0"/>
              </a:rPr>
              <a:t>389:514-26.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4570" y="0"/>
            <a:ext cx="4590687" cy="69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296"/>
            <a:ext cx="36099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po 8"/>
          <p:cNvGrpSpPr/>
          <p:nvPr/>
        </p:nvGrpSpPr>
        <p:grpSpPr>
          <a:xfrm>
            <a:off x="259308" y="1555537"/>
            <a:ext cx="5500047" cy="3701393"/>
            <a:chOff x="272955" y="1801196"/>
            <a:chExt cx="5500047" cy="3701393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5436" y="1801196"/>
              <a:ext cx="5447566" cy="370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ttangolo 6"/>
            <p:cNvSpPr/>
            <p:nvPr/>
          </p:nvSpPr>
          <p:spPr>
            <a:xfrm>
              <a:off x="272955" y="1801504"/>
              <a:ext cx="300251" cy="272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6230795" y="1546652"/>
            <a:ext cx="5424393" cy="3690063"/>
            <a:chOff x="6244442" y="1792311"/>
            <a:chExt cx="5424393" cy="3690063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4442" y="1792311"/>
              <a:ext cx="5424393" cy="369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ttangolo 7"/>
            <p:cNvSpPr/>
            <p:nvPr/>
          </p:nvSpPr>
          <p:spPr>
            <a:xfrm>
              <a:off x="6252950" y="1803778"/>
              <a:ext cx="300251" cy="272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0459" y="891986"/>
            <a:ext cx="9229879" cy="44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186491" y="5236503"/>
            <a:ext cx="1697901" cy="328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20000"/>
              </a:lnSpc>
              <a:spcAft>
                <a:spcPct val="0"/>
              </a:spcAft>
              <a:buClr>
                <a:srgbClr val="D52B17"/>
              </a:buClr>
              <a:defRPr/>
            </a:pP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&lt;.001 vs. placebo.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95618" y="5636525"/>
            <a:ext cx="7529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 are LSM (SE); Error bars indicate SE.  BMI: Body Mass Index;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Initial Dose; LSM: Least Squares Mean; 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Reta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Retatrutide</a:t>
            </a:r>
            <a:r>
              <a:rPr lang="en-US" sz="1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t-IT" sz="1400" dirty="0"/>
          </a:p>
        </p:txBody>
      </p:sp>
      <p:sp>
        <p:nvSpPr>
          <p:cNvPr id="14" name="Rettangolo 13"/>
          <p:cNvSpPr/>
          <p:nvPr/>
        </p:nvSpPr>
        <p:spPr>
          <a:xfrm>
            <a:off x="509666" y="1528997"/>
            <a:ext cx="2308485" cy="31479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433279" y="1546485"/>
            <a:ext cx="2308485" cy="31479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877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276470-0A90-201F-1C32-80423DB86E35}"/>
              </a:ext>
            </a:extLst>
          </p:cNvPr>
          <p:cNvSpPr txBox="1">
            <a:spLocks/>
          </p:cNvSpPr>
          <p:nvPr/>
        </p:nvSpPr>
        <p:spPr>
          <a:xfrm>
            <a:off x="423748" y="256674"/>
            <a:ext cx="8108811" cy="55463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-5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Retatrutide</a:t>
            </a:r>
            <a:r>
              <a:rPr kumimoji="0" lang="en-US" sz="2600" b="1" i="1" u="none" strike="noStrike" kern="1200" cap="none" spc="-5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in type 2 diabetes: results from a phase 2 study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="" xmlns:a16="http://schemas.microsoft.com/office/drawing/2014/main" id="{5F688EA5-4F1A-2BC1-D791-B9891D3F0C4D}"/>
              </a:ext>
            </a:extLst>
          </p:cNvPr>
          <p:cNvSpPr txBox="1">
            <a:spLocks/>
          </p:cNvSpPr>
          <p:nvPr/>
        </p:nvSpPr>
        <p:spPr>
          <a:xfrm>
            <a:off x="249367" y="5470359"/>
            <a:ext cx="10972800" cy="342912"/>
          </a:xfrm>
          <a:prstGeom prst="rect">
            <a:avLst/>
          </a:prstGeom>
        </p:spPr>
        <p:txBody>
          <a:bodyPr anchor="b">
            <a:noAutofit/>
          </a:bodyPr>
          <a:lstStyle>
            <a:lvl1pPr marL="338328" indent="-33832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1pPr>
            <a:lvl2pPr marL="740664" indent="-28346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3pPr>
            <a:lvl4pPr marL="1828664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None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4pPr>
            <a:lvl5pPr marL="2742994" indent="-30477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5pPr>
            <a:lvl6pPr marL="3352548" indent="-30477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3962104" indent="-30477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4571658" indent="-30477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5181212" indent="-30477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≤.01, **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≤.001, ***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≤.0001 vs. PBO; 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†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≤.01,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††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≤.001, 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†††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≤.0001 vs. DULA 1.5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mg;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ID=Initial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Dose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B639013-A97F-60A6-7F09-92D4B379E9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709000"/>
            <a:ext cx="5602682" cy="345029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65C70D17-6BAA-3944-5235-1A1E751AD0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2564" y="1814242"/>
            <a:ext cx="5603321" cy="33994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64B537C2-23A6-01FD-9087-A2F8D017A65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49104" y="1415962"/>
            <a:ext cx="1642896" cy="205362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CF672BB-71A3-DCEA-CDDB-2B9493C6F1FF}"/>
              </a:ext>
            </a:extLst>
          </p:cNvPr>
          <p:cNvSpPr txBox="1"/>
          <p:nvPr/>
        </p:nvSpPr>
        <p:spPr>
          <a:xfrm>
            <a:off x="670799" y="986945"/>
            <a:ext cx="4944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HbA1c reduction from baseline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="" xmlns:a16="http://schemas.microsoft.com/office/drawing/2014/main" id="{A51F0F6E-4659-78AE-D402-38F1FF3A9503}"/>
              </a:ext>
            </a:extLst>
          </p:cNvPr>
          <p:cNvSpPr txBox="1"/>
          <p:nvPr/>
        </p:nvSpPr>
        <p:spPr>
          <a:xfrm>
            <a:off x="6111766" y="930952"/>
            <a:ext cx="5743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% of subjects achieving different HbA1c targets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866010" y="5807241"/>
            <a:ext cx="53580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Rosenstock</a:t>
            </a: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J, et al.</a:t>
            </a:r>
            <a:r>
              <a:rPr lang="en-US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Lancet. 2023;doi:10.1016/S0140-6736(23)01053.</a:t>
            </a:r>
            <a:endParaRPr lang="en-IN" sz="14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508F6-DB4B-F186-4299-1C34C899B7F7}"/>
              </a:ext>
            </a:extLst>
          </p:cNvPr>
          <p:cNvSpPr txBox="1">
            <a:spLocks/>
          </p:cNvSpPr>
          <p:nvPr/>
        </p:nvSpPr>
        <p:spPr>
          <a:xfrm>
            <a:off x="737366" y="0"/>
            <a:ext cx="10972800" cy="53964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-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Phase </a:t>
            </a:r>
            <a:r>
              <a:rPr kumimoji="0" lang="en-US" sz="2600" b="1" i="1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 Trial of </a:t>
            </a:r>
            <a:r>
              <a:rPr kumimoji="0" lang="en-US" sz="2600" b="1" i="1" u="none" strike="noStrike" kern="1200" cap="none" spc="-5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Retatrutide</a:t>
            </a:r>
            <a:r>
              <a:rPr kumimoji="0" lang="en-US" sz="2600" b="1" i="1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in Participants With Obesity Without T2D</a:t>
            </a:r>
            <a:endParaRPr kumimoji="0" lang="en-US" sz="2600" b="1" i="1" u="none" strike="noStrike" kern="1200" cap="none" spc="-5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="" xmlns:a16="http://schemas.microsoft.com/office/drawing/2014/main" id="{2E184B28-C8B9-BE64-5EC1-F5AB0A9BE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1293679"/>
              </p:ext>
            </p:extLst>
          </p:nvPr>
        </p:nvGraphicFramePr>
        <p:xfrm>
          <a:off x="554635" y="604189"/>
          <a:ext cx="10766359" cy="4747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0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2547">
                  <a:extLst>
                    <a:ext uri="{9D8B030D-6E8A-4147-A177-3AD203B41FA5}">
                      <a16:colId xmlns="" xmlns:a16="http://schemas.microsoft.com/office/drawing/2014/main" val="1636540151"/>
                    </a:ext>
                  </a:extLst>
                </a:gridCol>
                <a:gridCol w="1057203">
                  <a:extLst>
                    <a:ext uri="{9D8B030D-6E8A-4147-A177-3AD203B41FA5}">
                      <a16:colId xmlns="" xmlns:a16="http://schemas.microsoft.com/office/drawing/2014/main" val="1355844424"/>
                    </a:ext>
                  </a:extLst>
                </a:gridCol>
                <a:gridCol w="1052547">
                  <a:extLst>
                    <a:ext uri="{9D8B030D-6E8A-4147-A177-3AD203B41FA5}">
                      <a16:colId xmlns="" xmlns:a16="http://schemas.microsoft.com/office/drawing/2014/main" val="1202401579"/>
                    </a:ext>
                  </a:extLst>
                </a:gridCol>
                <a:gridCol w="1052547">
                  <a:extLst>
                    <a:ext uri="{9D8B030D-6E8A-4147-A177-3AD203B41FA5}">
                      <a16:colId xmlns="" xmlns:a16="http://schemas.microsoft.com/office/drawing/2014/main" val="2061780322"/>
                    </a:ext>
                  </a:extLst>
                </a:gridCol>
                <a:gridCol w="1061861">
                  <a:extLst>
                    <a:ext uri="{9D8B030D-6E8A-4147-A177-3AD203B41FA5}">
                      <a16:colId xmlns="" xmlns:a16="http://schemas.microsoft.com/office/drawing/2014/main" val="3650435946"/>
                    </a:ext>
                  </a:extLst>
                </a:gridCol>
                <a:gridCol w="1061861">
                  <a:extLst>
                    <a:ext uri="{9D8B030D-6E8A-4147-A177-3AD203B41FA5}">
                      <a16:colId xmlns="" xmlns:a16="http://schemas.microsoft.com/office/drawing/2014/main" val="442898415"/>
                    </a:ext>
                  </a:extLst>
                </a:gridCol>
                <a:gridCol w="1052547">
                  <a:extLst>
                    <a:ext uri="{9D8B030D-6E8A-4147-A177-3AD203B41FA5}">
                      <a16:colId xmlns="" xmlns:a16="http://schemas.microsoft.com/office/drawing/2014/main" val="3291874302"/>
                    </a:ext>
                  </a:extLst>
                </a:gridCol>
                <a:gridCol w="1071176">
                  <a:extLst>
                    <a:ext uri="{9D8B030D-6E8A-4147-A177-3AD203B41FA5}">
                      <a16:colId xmlns="" xmlns:a16="http://schemas.microsoft.com/office/drawing/2014/main" val="3138687888"/>
                    </a:ext>
                  </a:extLst>
                </a:gridCol>
              </a:tblGrid>
              <a:tr h="75155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4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0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b="1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Parameters</a:t>
                      </a:r>
                      <a:endParaRPr kumimoji="1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Reta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1 mg 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(N=69)</a:t>
                      </a:r>
                      <a:endParaRPr lang="en-IN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Reta  4 mg </a:t>
                      </a:r>
                      <a:endParaRPr lang="en-IN" sz="12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(ID 2 mg)</a:t>
                      </a:r>
                      <a:r>
                        <a:rPr lang="en-IN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lang="en-IN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</a:br>
                      <a:r>
                        <a:rPr lang="en-IN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(N=33)</a:t>
                      </a:r>
                      <a:endParaRPr lang="en-IN" sz="12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Reta 4 mg</a:t>
                      </a:r>
                      <a:endParaRPr lang="en-IN" sz="12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(ID 4 mg)</a:t>
                      </a:r>
                      <a:r>
                        <a:rPr lang="en-IN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lang="en-IN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</a:br>
                      <a:r>
                        <a:rPr lang="en-IN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(N=34)</a:t>
                      </a:r>
                      <a:endParaRPr lang="en-IN" sz="12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0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2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Reta</a:t>
                      </a:r>
                      <a:r>
                        <a:rPr lang="en-IN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8 mg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(ID 2 mg)</a:t>
                      </a:r>
                      <a:r>
                        <a:rPr lang="en-IN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lang="en-IN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</a:br>
                      <a:r>
                        <a:rPr lang="en-IN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(N=35)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9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Reta 8 mg</a:t>
                      </a:r>
                      <a:endParaRPr lang="en-IN" sz="12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(ID 4 mg)</a:t>
                      </a:r>
                      <a:r>
                        <a:rPr lang="en-IN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lang="en-IN" sz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</a:br>
                      <a:r>
                        <a:rPr lang="en-IN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(N=35)</a:t>
                      </a:r>
                      <a:endParaRPr lang="en-IN" sz="12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E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Reta 12 mg</a:t>
                      </a:r>
                      <a:endParaRPr lang="en-IN" sz="12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(ID 2 mg)</a:t>
                      </a:r>
                      <a:endParaRPr lang="en-IN" sz="12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N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(N=62)</a:t>
                      </a:r>
                      <a:endParaRPr lang="en-IN" sz="12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E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Placebo</a:t>
                      </a:r>
                      <a:endParaRPr lang="en-IN" sz="12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(N=70)</a:t>
                      </a:r>
                      <a:endParaRPr lang="en-IN" sz="12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Total </a:t>
                      </a:r>
                      <a:endParaRPr lang="en-IN" sz="12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(N= 338)</a:t>
                      </a:r>
                      <a:endParaRPr lang="en-IN" sz="12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u="none" dirty="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Participants with AEs, n (%)</a:t>
                      </a:r>
                      <a:endParaRPr lang="en-IN" sz="1100" b="1" u="none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IN" sz="11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IN" sz="11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IN" sz="11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IN" sz="11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IN" sz="11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IN" sz="11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IN" sz="11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0742099"/>
                  </a:ext>
                </a:extLst>
              </a:tr>
              <a:tr h="354394">
                <a:tc>
                  <a:txBody>
                    <a:bodyPr/>
                    <a:lstStyle/>
                    <a:p>
                      <a:pPr marL="1080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lang="en-US" sz="11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≥1 TEAEs</a:t>
                      </a:r>
                      <a:endParaRPr lang="en-IN" sz="11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58 (84.1)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24 (72.7)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F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28 (84.8)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0F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28 (80.0)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9B2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33 (94.3)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E97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57 (91.9)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E6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49 (70.0)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277(82.2)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329">
                <a:tc>
                  <a:txBody>
                    <a:bodyPr/>
                    <a:lstStyle/>
                    <a:p>
                      <a:pPr marL="1080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lang="en-US" sz="11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Serious AEs</a:t>
                      </a:r>
                      <a:endParaRPr lang="en-IN" sz="11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 (4.3)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F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 (6.1)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0F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 (2.9)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9B2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 (5.7)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E97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 (3.2)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E6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 (4.3)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13 (3.9)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394">
                <a:tc>
                  <a:txBody>
                    <a:bodyPr/>
                    <a:lstStyle/>
                    <a:p>
                      <a:pPr marL="108000" indent="-9525" algn="l" defTabSz="457200" rtl="0" eaLnBrk="1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lang="en-US" sz="1100" b="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Deaths</a:t>
                      </a:r>
                      <a:r>
                        <a:rPr lang="en-US" sz="1100" b="0" kern="1200" baseline="300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en-IN" sz="1100" b="0" kern="1200" baseline="3000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F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(3.0)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0F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9B2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E97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E6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1(3.0)</a:t>
                      </a: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4872">
                <a:tc>
                  <a:txBody>
                    <a:bodyPr/>
                    <a:lstStyle/>
                    <a:p>
                      <a:pPr indent="-9525" algn="l">
                        <a:lnSpc>
                          <a:spcPct val="100000"/>
                        </a:lnSpc>
                      </a:pPr>
                      <a:r>
                        <a:rPr lang="en-US" sz="1100" b="1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TEAEs occurring in ≥5% of total participants, n (%)</a:t>
                      </a:r>
                      <a:endParaRPr lang="en-US" sz="1100" b="1" baseline="3000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11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110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IN" sz="11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394">
                <a:tc>
                  <a:txBody>
                    <a:bodyPr/>
                    <a:lstStyle/>
                    <a:p>
                      <a:pPr marL="108000" algn="l" defTabSz="457200" rtl="0" eaLnBrk="1" latinLnBrk="0" hangingPunct="1"/>
                      <a:r>
                        <a:rPr lang="en-GB" sz="11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Nausea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latin typeface="+mn-lt"/>
                          <a:cs typeface="Arial" panose="020B0604020202020204" pitchFamily="34" charset="0"/>
                        </a:rPr>
                        <a:t>10 (14.5)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latin typeface="+mn-lt"/>
                          <a:cs typeface="Arial" panose="020B0604020202020204" pitchFamily="34" charset="0"/>
                        </a:rPr>
                        <a:t>6 (18.2)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F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12 (36.4)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0F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 (17.1)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9B2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21 (60.0)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E97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28 (45.2)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E6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 (11.4)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</a:pPr>
                      <a:r>
                        <a:rPr lang="en-GB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91 (27.0)</a:t>
                      </a:r>
                    </a:p>
                  </a:txBody>
                  <a:tcPr marL="68580" marR="68580"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6280090"/>
                  </a:ext>
                </a:extLst>
              </a:tr>
              <a:tr h="354394">
                <a:tc>
                  <a:txBody>
                    <a:bodyPr/>
                    <a:lstStyle/>
                    <a:p>
                      <a:pPr marL="108000"/>
                      <a:r>
                        <a:rPr lang="en-GB" sz="1100" b="0">
                          <a:latin typeface="+mn-lt"/>
                          <a:cs typeface="Arial" panose="020B0604020202020204" pitchFamily="34" charset="0"/>
                        </a:rPr>
                        <a:t> COVID-19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latin typeface="+mn-lt"/>
                          <a:cs typeface="Arial" panose="020B0604020202020204" pitchFamily="34" charset="0"/>
                        </a:rPr>
                        <a:t>13 (18.8)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latin typeface="+mn-lt"/>
                          <a:cs typeface="Arial" panose="020B0604020202020204" pitchFamily="34" charset="0"/>
                        </a:rPr>
                        <a:t>4 (12.1)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F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 (18.2)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0F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 (17.1)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9B2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12 (34.3)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E97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15 (24.2)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E6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14 (20.0)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70 (20.8)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2660079"/>
                  </a:ext>
                </a:extLst>
              </a:tr>
              <a:tr h="354394">
                <a:tc>
                  <a:txBody>
                    <a:bodyPr/>
                    <a:lstStyle/>
                    <a:p>
                      <a:pPr marL="108000"/>
                      <a:r>
                        <a:rPr lang="en-GB" sz="1100" b="0">
                          <a:latin typeface="+mn-lt"/>
                          <a:cs typeface="Arial" panose="020B0604020202020204" pitchFamily="34" charset="0"/>
                        </a:rPr>
                        <a:t> Decreased appetite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n-lt"/>
                          <a:cs typeface="Arial" panose="020B0604020202020204" pitchFamily="34" charset="0"/>
                        </a:rPr>
                        <a:t>9 (13.0)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latin typeface="+mn-lt"/>
                          <a:cs typeface="Arial" panose="020B0604020202020204" pitchFamily="34" charset="0"/>
                        </a:rPr>
                        <a:t>6 (18.2)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F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 (24.2)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0F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 (11.4)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9B2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11 (31.4)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E97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18 (29.0)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E6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 (8.6)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62 (18.4)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365708"/>
                  </a:ext>
                </a:extLst>
              </a:tr>
              <a:tr h="354394">
                <a:tc>
                  <a:txBody>
                    <a:bodyPr/>
                    <a:lstStyle/>
                    <a:p>
                      <a:pPr marL="108000"/>
                      <a:r>
                        <a:rPr lang="en-GB" sz="1100" b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err="1">
                          <a:latin typeface="+mn-lt"/>
                          <a:cs typeface="Arial" panose="020B0604020202020204" pitchFamily="34" charset="0"/>
                        </a:rPr>
                        <a:t>Diarrhea</a:t>
                      </a:r>
                      <a:endParaRPr lang="en-GB" sz="1100" b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latin typeface="+mn-lt"/>
                          <a:cs typeface="Arial" panose="020B0604020202020204" pitchFamily="34" charset="0"/>
                        </a:rPr>
                        <a:t>6 (8.7)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latin typeface="+mn-lt"/>
                          <a:cs typeface="Arial" panose="020B0604020202020204" pitchFamily="34" charset="0"/>
                        </a:rPr>
                        <a:t>4 (12.1)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F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 (12.1)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0F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 (20.0)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9B2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 (20.0)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E97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9 (14.5)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E6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 (11.4)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45 (13.4)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832524"/>
                  </a:ext>
                </a:extLst>
              </a:tr>
              <a:tr h="354394">
                <a:tc>
                  <a:txBody>
                    <a:bodyPr/>
                    <a:lstStyle/>
                    <a:p>
                      <a:pPr marL="108000"/>
                      <a:r>
                        <a:rPr lang="en-GB" sz="1100" b="0">
                          <a:latin typeface="+mn-lt"/>
                          <a:cs typeface="Arial" panose="020B0604020202020204" pitchFamily="34" charset="0"/>
                        </a:rPr>
                        <a:t> Vomiting 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latin typeface="+mn-lt"/>
                          <a:cs typeface="Arial" panose="020B0604020202020204" pitchFamily="34" charset="0"/>
                        </a:rPr>
                        <a:t>2 (2.9)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latin typeface="+mn-lt"/>
                          <a:cs typeface="Arial" panose="020B0604020202020204" pitchFamily="34" charset="0"/>
                        </a:rPr>
                        <a:t>4 (12.1)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F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 (12.1)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0F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(5.7)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9B2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9 (25.7)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E97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12 (19.4)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E6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(1.4)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34 (10.1)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4062828"/>
                  </a:ext>
                </a:extLst>
              </a:tr>
              <a:tr h="354394">
                <a:tc>
                  <a:txBody>
                    <a:bodyPr/>
                    <a:lstStyle/>
                    <a:p>
                      <a:pPr marL="108000"/>
                      <a:r>
                        <a:rPr lang="en-GB" sz="1100" b="0">
                          <a:latin typeface="+mn-lt"/>
                          <a:cs typeface="Arial" panose="020B0604020202020204" pitchFamily="34" charset="0"/>
                        </a:rPr>
                        <a:t> Constipation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latin typeface="+mn-lt"/>
                          <a:cs typeface="Arial" panose="020B0604020202020204" pitchFamily="34" charset="0"/>
                        </a:rPr>
                        <a:t>5 (7.2)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latin typeface="+mn-lt"/>
                          <a:cs typeface="Arial" panose="020B0604020202020204" pitchFamily="34" charset="0"/>
                        </a:rPr>
                        <a:t>5 (15.2)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FF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(6.1)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0FB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 (11.4)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9B2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 (11.4)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E97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10 (16.1)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4E6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(2.9)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32 (9.5)</a:t>
                      </a:r>
                    </a:p>
                  </a:txBody>
                  <a:tcPr marT="46800" marB="468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786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3336533"/>
                  </a:ext>
                </a:extLst>
              </a:tr>
            </a:tbl>
          </a:graphicData>
        </a:graphic>
      </p:graphicFrame>
      <p:sp>
        <p:nvSpPr>
          <p:cNvPr id="4" name="Text Placeholder 12">
            <a:extLst>
              <a:ext uri="{FF2B5EF4-FFF2-40B4-BE49-F238E27FC236}">
                <a16:creationId xmlns="" xmlns:a16="http://schemas.microsoft.com/office/drawing/2014/main" id="{A7449F57-10D4-6DB0-D2AD-53E9F034156B}"/>
              </a:ext>
            </a:extLst>
          </p:cNvPr>
          <p:cNvSpPr txBox="1">
            <a:spLocks/>
          </p:cNvSpPr>
          <p:nvPr/>
        </p:nvSpPr>
        <p:spPr>
          <a:xfrm>
            <a:off x="357817" y="5923663"/>
            <a:ext cx="10972800" cy="24622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733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467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667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D52B17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deaths were adjudicated by an external committee of physicians as to whether the death was a cardiovascular-related death or not.</a:t>
            </a:r>
          </a:p>
          <a:p>
            <a:pPr marL="0" indent="0">
              <a:spcBef>
                <a:spcPts val="0"/>
              </a:spcBef>
              <a:buClr>
                <a:srgbClr val="D52B17"/>
              </a:buClr>
              <a:buNone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Note: Data are n (%).  AE=Adverse Event; COVID-19=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Coronavirus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Disease 2019; ID=Initial Dose;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Reta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Retatrutide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TEAE=Treatment-emergent Adverse Event; T2D=Type 2 Diabetes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554387" y="5906125"/>
            <a:ext cx="3637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52B17"/>
              </a:buClr>
              <a:defRPr/>
            </a:pPr>
            <a:r>
              <a:rPr lang="en-US" sz="1400" i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Jastreboff</a:t>
            </a:r>
            <a:r>
              <a:rPr lang="en-US" sz="14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AM, et al. NEMJ. 2023</a:t>
            </a:r>
            <a:r>
              <a:rPr lang="it-IT" sz="1400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389:514-26.</a:t>
            </a:r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7"/>
          <p:cNvGrpSpPr/>
          <p:nvPr/>
        </p:nvGrpSpPr>
        <p:grpSpPr>
          <a:xfrm>
            <a:off x="887897" y="1484244"/>
            <a:ext cx="10535478" cy="4068417"/>
            <a:chOff x="613404" y="1225595"/>
            <a:chExt cx="11098238" cy="3915137"/>
          </a:xfrm>
        </p:grpSpPr>
        <p:grpSp>
          <p:nvGrpSpPr>
            <p:cNvPr id="3" name="Group 14">
              <a:extLst>
                <a:ext uri="{FF2B5EF4-FFF2-40B4-BE49-F238E27FC236}">
                  <a16:creationId xmlns="" xmlns:a16="http://schemas.microsoft.com/office/drawing/2014/main" id="{8BC7A08C-65D0-75BC-FC0C-209A75D50A7A}"/>
                </a:ext>
              </a:extLst>
            </p:cNvPr>
            <p:cNvGrpSpPr/>
            <p:nvPr/>
          </p:nvGrpSpPr>
          <p:grpSpPr>
            <a:xfrm>
              <a:off x="613404" y="2084660"/>
              <a:ext cx="2935951" cy="2968961"/>
              <a:chOff x="755576" y="1988840"/>
              <a:chExt cx="3457375" cy="3459674"/>
            </a:xfrm>
          </p:grpSpPr>
          <p:grpSp>
            <p:nvGrpSpPr>
              <p:cNvPr id="4" name="Group 15">
                <a:extLst>
                  <a:ext uri="{FF2B5EF4-FFF2-40B4-BE49-F238E27FC236}">
                    <a16:creationId xmlns="" xmlns:a16="http://schemas.microsoft.com/office/drawing/2014/main" id="{7498D746-C3ED-4E61-CAA1-872170C5D644}"/>
                  </a:ext>
                </a:extLst>
              </p:cNvPr>
              <p:cNvGrpSpPr/>
              <p:nvPr/>
            </p:nvGrpSpPr>
            <p:grpSpPr>
              <a:xfrm>
                <a:off x="755576" y="1988840"/>
                <a:ext cx="3457375" cy="3459674"/>
                <a:chOff x="2050729" y="2195248"/>
                <a:chExt cx="3709400" cy="3711867"/>
              </a:xfrm>
            </p:grpSpPr>
            <p:sp>
              <p:nvSpPr>
                <p:cNvPr id="7" name="Block Arc 4">
                  <a:extLst>
                    <a:ext uri="{FF2B5EF4-FFF2-40B4-BE49-F238E27FC236}">
                      <a16:creationId xmlns="" xmlns:a16="http://schemas.microsoft.com/office/drawing/2014/main" id="{6412C05D-C0D3-D15F-4473-A8C6F6B8E73F}"/>
                    </a:ext>
                  </a:extLst>
                </p:cNvPr>
                <p:cNvSpPr/>
                <p:nvPr/>
              </p:nvSpPr>
              <p:spPr>
                <a:xfrm>
                  <a:off x="2051720" y="2195990"/>
                  <a:ext cx="2058641" cy="1836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641" h="1836201">
                      <a:moveTo>
                        <a:pt x="1848414" y="0"/>
                      </a:moveTo>
                      <a:lnTo>
                        <a:pt x="1848644" y="188"/>
                      </a:lnTo>
                      <a:cubicBezTo>
                        <a:pt x="1849658" y="46"/>
                        <a:pt x="1850671" y="54"/>
                        <a:pt x="1851684" y="62"/>
                      </a:cubicBezTo>
                      <a:lnTo>
                        <a:pt x="1851662" y="2650"/>
                      </a:lnTo>
                      <a:lnTo>
                        <a:pt x="2058641" y="171512"/>
                      </a:lnTo>
                      <a:lnTo>
                        <a:pt x="1848795" y="342713"/>
                      </a:lnTo>
                      <a:cubicBezTo>
                        <a:pt x="1848790" y="343254"/>
                        <a:pt x="1848786" y="343796"/>
                        <a:pt x="1848781" y="344338"/>
                      </a:cubicBezTo>
                      <a:cubicBezTo>
                        <a:pt x="1450935" y="340984"/>
                        <a:pt x="1068229" y="496678"/>
                        <a:pt x="785716" y="776820"/>
                      </a:cubicBezTo>
                      <a:cubicBezTo>
                        <a:pt x="503203" y="1056961"/>
                        <a:pt x="344288" y="1438341"/>
                        <a:pt x="344288" y="1836201"/>
                      </a:cubicBezTo>
                      <a:lnTo>
                        <a:pt x="343024" y="1836201"/>
                      </a:lnTo>
                      <a:lnTo>
                        <a:pt x="171512" y="1625974"/>
                      </a:lnTo>
                      <a:lnTo>
                        <a:pt x="0" y="1836201"/>
                      </a:lnTo>
                      <a:cubicBezTo>
                        <a:pt x="0" y="1346527"/>
                        <a:pt x="195588" y="877137"/>
                        <a:pt x="543296" y="532347"/>
                      </a:cubicBezTo>
                      <a:cubicBezTo>
                        <a:pt x="890230" y="188326"/>
                        <a:pt x="1359931" y="-3212"/>
                        <a:pt x="1848414" y="197"/>
                      </a:cubicBezTo>
                      <a:close/>
                    </a:path>
                  </a:pathLst>
                </a:custGeom>
                <a:solidFill>
                  <a:srgbClr val="E1251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Block Arc 4">
                  <a:extLst>
                    <a:ext uri="{FF2B5EF4-FFF2-40B4-BE49-F238E27FC236}">
                      <a16:creationId xmlns="" xmlns:a16="http://schemas.microsoft.com/office/drawing/2014/main" id="{4FF44F4E-1D35-8260-A278-03331A978DFD}"/>
                    </a:ext>
                  </a:extLst>
                </p:cNvPr>
                <p:cNvSpPr/>
                <p:nvPr/>
              </p:nvSpPr>
              <p:spPr>
                <a:xfrm rot="5400000">
                  <a:off x="3812708" y="2306468"/>
                  <a:ext cx="2058641" cy="1836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641" h="1836201">
                      <a:moveTo>
                        <a:pt x="1848414" y="0"/>
                      </a:moveTo>
                      <a:lnTo>
                        <a:pt x="1848644" y="188"/>
                      </a:lnTo>
                      <a:cubicBezTo>
                        <a:pt x="1849658" y="46"/>
                        <a:pt x="1850671" y="54"/>
                        <a:pt x="1851684" y="62"/>
                      </a:cubicBezTo>
                      <a:lnTo>
                        <a:pt x="1851662" y="2650"/>
                      </a:lnTo>
                      <a:lnTo>
                        <a:pt x="2058641" y="171512"/>
                      </a:lnTo>
                      <a:lnTo>
                        <a:pt x="1848795" y="342713"/>
                      </a:lnTo>
                      <a:cubicBezTo>
                        <a:pt x="1848790" y="343254"/>
                        <a:pt x="1848786" y="343796"/>
                        <a:pt x="1848781" y="344338"/>
                      </a:cubicBezTo>
                      <a:cubicBezTo>
                        <a:pt x="1450935" y="340984"/>
                        <a:pt x="1068229" y="496678"/>
                        <a:pt x="785716" y="776820"/>
                      </a:cubicBezTo>
                      <a:cubicBezTo>
                        <a:pt x="503203" y="1056961"/>
                        <a:pt x="344288" y="1438341"/>
                        <a:pt x="344288" y="1836201"/>
                      </a:cubicBezTo>
                      <a:lnTo>
                        <a:pt x="343024" y="1836201"/>
                      </a:lnTo>
                      <a:lnTo>
                        <a:pt x="171512" y="1625974"/>
                      </a:lnTo>
                      <a:lnTo>
                        <a:pt x="0" y="1836201"/>
                      </a:lnTo>
                      <a:cubicBezTo>
                        <a:pt x="0" y="1346527"/>
                        <a:pt x="195588" y="877137"/>
                        <a:pt x="543296" y="532347"/>
                      </a:cubicBezTo>
                      <a:cubicBezTo>
                        <a:pt x="890230" y="188326"/>
                        <a:pt x="1359931" y="-3212"/>
                        <a:pt x="1848414" y="197"/>
                      </a:cubicBezTo>
                      <a:close/>
                    </a:path>
                  </a:pathLst>
                </a:custGeom>
                <a:solidFill>
                  <a:srgbClr val="FDD1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Block Arc 4">
                  <a:extLst>
                    <a:ext uri="{FF2B5EF4-FFF2-40B4-BE49-F238E27FC236}">
                      <a16:creationId xmlns="" xmlns:a16="http://schemas.microsoft.com/office/drawing/2014/main" id="{52E0D59A-1EB9-E015-0216-8852ABB3CB43}"/>
                    </a:ext>
                  </a:extLst>
                </p:cNvPr>
                <p:cNvSpPr/>
                <p:nvPr/>
              </p:nvSpPr>
              <p:spPr>
                <a:xfrm rot="10800000">
                  <a:off x="3701488" y="4070914"/>
                  <a:ext cx="2058641" cy="1836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641" h="1836201">
                      <a:moveTo>
                        <a:pt x="1848414" y="0"/>
                      </a:moveTo>
                      <a:lnTo>
                        <a:pt x="1848644" y="188"/>
                      </a:lnTo>
                      <a:cubicBezTo>
                        <a:pt x="1849658" y="46"/>
                        <a:pt x="1850671" y="54"/>
                        <a:pt x="1851684" y="62"/>
                      </a:cubicBezTo>
                      <a:lnTo>
                        <a:pt x="1851662" y="2650"/>
                      </a:lnTo>
                      <a:lnTo>
                        <a:pt x="2058641" y="171512"/>
                      </a:lnTo>
                      <a:lnTo>
                        <a:pt x="1848795" y="342713"/>
                      </a:lnTo>
                      <a:cubicBezTo>
                        <a:pt x="1848790" y="343254"/>
                        <a:pt x="1848786" y="343796"/>
                        <a:pt x="1848781" y="344338"/>
                      </a:cubicBezTo>
                      <a:cubicBezTo>
                        <a:pt x="1450935" y="340984"/>
                        <a:pt x="1068229" y="496678"/>
                        <a:pt x="785716" y="776820"/>
                      </a:cubicBezTo>
                      <a:cubicBezTo>
                        <a:pt x="503203" y="1056961"/>
                        <a:pt x="344288" y="1438341"/>
                        <a:pt x="344288" y="1836201"/>
                      </a:cubicBezTo>
                      <a:lnTo>
                        <a:pt x="343024" y="1836201"/>
                      </a:lnTo>
                      <a:lnTo>
                        <a:pt x="171512" y="1625974"/>
                      </a:lnTo>
                      <a:lnTo>
                        <a:pt x="0" y="1836201"/>
                      </a:lnTo>
                      <a:cubicBezTo>
                        <a:pt x="0" y="1346527"/>
                        <a:pt x="195588" y="877137"/>
                        <a:pt x="543296" y="532347"/>
                      </a:cubicBezTo>
                      <a:cubicBezTo>
                        <a:pt x="890230" y="188326"/>
                        <a:pt x="1359931" y="-3212"/>
                        <a:pt x="1848414" y="197"/>
                      </a:cubicBezTo>
                      <a:close/>
                    </a:path>
                  </a:pathLst>
                </a:custGeom>
                <a:solidFill>
                  <a:srgbClr val="FBCF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Block Arc 4">
                  <a:extLst>
                    <a:ext uri="{FF2B5EF4-FFF2-40B4-BE49-F238E27FC236}">
                      <a16:creationId xmlns="" xmlns:a16="http://schemas.microsoft.com/office/drawing/2014/main" id="{096A1107-DBD4-C699-90A4-AD7C017DA072}"/>
                    </a:ext>
                  </a:extLst>
                </p:cNvPr>
                <p:cNvSpPr/>
                <p:nvPr/>
              </p:nvSpPr>
              <p:spPr>
                <a:xfrm rot="16200000">
                  <a:off x="1939509" y="3955742"/>
                  <a:ext cx="2058641" cy="1836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641" h="1836201">
                      <a:moveTo>
                        <a:pt x="1848414" y="0"/>
                      </a:moveTo>
                      <a:lnTo>
                        <a:pt x="1848644" y="188"/>
                      </a:lnTo>
                      <a:cubicBezTo>
                        <a:pt x="1849658" y="46"/>
                        <a:pt x="1850671" y="54"/>
                        <a:pt x="1851684" y="62"/>
                      </a:cubicBezTo>
                      <a:lnTo>
                        <a:pt x="1851662" y="2650"/>
                      </a:lnTo>
                      <a:lnTo>
                        <a:pt x="2058641" y="171512"/>
                      </a:lnTo>
                      <a:lnTo>
                        <a:pt x="1848795" y="342713"/>
                      </a:lnTo>
                      <a:cubicBezTo>
                        <a:pt x="1848790" y="343254"/>
                        <a:pt x="1848786" y="343796"/>
                        <a:pt x="1848781" y="344338"/>
                      </a:cubicBezTo>
                      <a:cubicBezTo>
                        <a:pt x="1450935" y="340984"/>
                        <a:pt x="1068229" y="496678"/>
                        <a:pt x="785716" y="776820"/>
                      </a:cubicBezTo>
                      <a:cubicBezTo>
                        <a:pt x="503203" y="1056961"/>
                        <a:pt x="344288" y="1438341"/>
                        <a:pt x="344288" y="1836201"/>
                      </a:cubicBezTo>
                      <a:lnTo>
                        <a:pt x="343024" y="1836201"/>
                      </a:lnTo>
                      <a:lnTo>
                        <a:pt x="171512" y="1625974"/>
                      </a:lnTo>
                      <a:lnTo>
                        <a:pt x="0" y="1836201"/>
                      </a:lnTo>
                      <a:cubicBezTo>
                        <a:pt x="0" y="1346527"/>
                        <a:pt x="195588" y="877137"/>
                        <a:pt x="543296" y="532347"/>
                      </a:cubicBezTo>
                      <a:cubicBezTo>
                        <a:pt x="890230" y="188326"/>
                        <a:pt x="1359931" y="-3212"/>
                        <a:pt x="1848414" y="197"/>
                      </a:cubicBezTo>
                      <a:close/>
                    </a:path>
                  </a:pathLst>
                </a:custGeom>
                <a:solidFill>
                  <a:srgbClr val="0F3A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" name="TextBox 16">
                <a:extLst>
                  <a:ext uri="{FF2B5EF4-FFF2-40B4-BE49-F238E27FC236}">
                    <a16:creationId xmlns="" xmlns:a16="http://schemas.microsoft.com/office/drawing/2014/main" id="{8F6CCB58-1254-4886-E5BC-C69B14E46493}"/>
                  </a:ext>
                </a:extLst>
              </p:cNvPr>
              <p:cNvSpPr txBox="1"/>
              <p:nvPr/>
            </p:nvSpPr>
            <p:spPr>
              <a:xfrm>
                <a:off x="1109519" y="3183572"/>
                <a:ext cx="2817131" cy="1255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TRIUMPH Phase 3 Clinical Development Program for </a:t>
                </a:r>
                <a:r>
                  <a:rPr kumimoji="0" lang="en-US" altLang="ko-KR" sz="16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Retatrutide</a:t>
                </a: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Round Same-side Corner of Rectangle 13">
              <a:extLst>
                <a:ext uri="{FF2B5EF4-FFF2-40B4-BE49-F238E27FC236}">
                  <a16:creationId xmlns="" xmlns:a16="http://schemas.microsoft.com/office/drawing/2014/main" id="{05975E5B-05D3-C4F8-AF04-09CED983507B}"/>
                </a:ext>
              </a:extLst>
            </p:cNvPr>
            <p:cNvSpPr/>
            <p:nvPr/>
          </p:nvSpPr>
          <p:spPr>
            <a:xfrm rot="16200000">
              <a:off x="6667062" y="-1160459"/>
              <a:ext cx="812800" cy="6652203"/>
            </a:xfrm>
            <a:prstGeom prst="round2SameRect">
              <a:avLst/>
            </a:prstGeom>
            <a:solidFill>
              <a:srgbClr val="E1251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ngside Book" panose="02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Round Same-side Corner of Rectangle 25">
              <a:extLst>
                <a:ext uri="{FF2B5EF4-FFF2-40B4-BE49-F238E27FC236}">
                  <a16:creationId xmlns="" xmlns:a16="http://schemas.microsoft.com/office/drawing/2014/main" id="{83658930-AE07-C9E1-FCCD-8D710E07F26C}"/>
                </a:ext>
              </a:extLst>
            </p:cNvPr>
            <p:cNvSpPr/>
            <p:nvPr/>
          </p:nvSpPr>
          <p:spPr>
            <a:xfrm rot="16200000">
              <a:off x="6667060" y="-322242"/>
              <a:ext cx="812800" cy="6652203"/>
            </a:xfrm>
            <a:prstGeom prst="round2SameRect">
              <a:avLst/>
            </a:prstGeom>
            <a:solidFill>
              <a:srgbClr val="FDD1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ngside Book" panose="02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3" name="TextBox 26">
              <a:extLst>
                <a:ext uri="{FF2B5EF4-FFF2-40B4-BE49-F238E27FC236}">
                  <a16:creationId xmlns="" xmlns:a16="http://schemas.microsoft.com/office/drawing/2014/main" id="{4031DBDE-0FA2-22E7-D5B8-5FE4ED66FBD4}"/>
                </a:ext>
              </a:extLst>
            </p:cNvPr>
            <p:cNvSpPr txBox="1"/>
            <p:nvPr/>
          </p:nvSpPr>
          <p:spPr>
            <a:xfrm>
              <a:off x="7935760" y="4758001"/>
              <a:ext cx="0" cy="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ound Same-side Corner of Rectangle 27">
              <a:extLst>
                <a:ext uri="{FF2B5EF4-FFF2-40B4-BE49-F238E27FC236}">
                  <a16:creationId xmlns="" xmlns:a16="http://schemas.microsoft.com/office/drawing/2014/main" id="{74AB522D-3675-B7AC-EBCD-4FE736CE10C0}"/>
                </a:ext>
              </a:extLst>
            </p:cNvPr>
            <p:cNvSpPr/>
            <p:nvPr/>
          </p:nvSpPr>
          <p:spPr>
            <a:xfrm rot="16200000">
              <a:off x="6667062" y="520664"/>
              <a:ext cx="812800" cy="6652203"/>
            </a:xfrm>
            <a:prstGeom prst="round2SameRect">
              <a:avLst/>
            </a:prstGeom>
            <a:solidFill>
              <a:srgbClr val="FBCF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ngside Book" panose="02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Round Same-side Corner of Rectangle 34">
              <a:extLst>
                <a:ext uri="{FF2B5EF4-FFF2-40B4-BE49-F238E27FC236}">
                  <a16:creationId xmlns="" xmlns:a16="http://schemas.microsoft.com/office/drawing/2014/main" id="{7A43BA5D-B56E-B539-E2EE-D791EBFBAFFD}"/>
                </a:ext>
              </a:extLst>
            </p:cNvPr>
            <p:cNvSpPr/>
            <p:nvPr/>
          </p:nvSpPr>
          <p:spPr>
            <a:xfrm rot="16200000">
              <a:off x="6667060" y="1358881"/>
              <a:ext cx="812800" cy="6652203"/>
            </a:xfrm>
            <a:prstGeom prst="round2SameRect">
              <a:avLst/>
            </a:prstGeom>
            <a:solidFill>
              <a:srgbClr val="0F3A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ngside Book" panose="020005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5" name="Group 54">
              <a:extLst>
                <a:ext uri="{FF2B5EF4-FFF2-40B4-BE49-F238E27FC236}">
                  <a16:creationId xmlns="" xmlns:a16="http://schemas.microsoft.com/office/drawing/2014/main" id="{EE281911-D6A1-9481-8C96-04BC67FB2210}"/>
                </a:ext>
              </a:extLst>
            </p:cNvPr>
            <p:cNvGrpSpPr/>
            <p:nvPr/>
          </p:nvGrpSpPr>
          <p:grpSpPr>
            <a:xfrm flipH="1">
              <a:off x="10422079" y="1759242"/>
              <a:ext cx="1256131" cy="3332140"/>
              <a:chOff x="4971670" y="2686852"/>
              <a:chExt cx="6652205" cy="3332140"/>
            </a:xfrm>
          </p:grpSpPr>
          <p:sp>
            <p:nvSpPr>
              <p:cNvPr id="17" name="Round Same-side Corner of Rectangle 35">
                <a:extLst>
                  <a:ext uri="{FF2B5EF4-FFF2-40B4-BE49-F238E27FC236}">
                    <a16:creationId xmlns="" xmlns:a16="http://schemas.microsoft.com/office/drawing/2014/main" id="{C95D2240-9FCA-A5C7-B6CF-5B098148DF8E}"/>
                  </a:ext>
                </a:extLst>
              </p:cNvPr>
              <p:cNvSpPr/>
              <p:nvPr/>
            </p:nvSpPr>
            <p:spPr>
              <a:xfrm rot="16200000">
                <a:off x="7891374" y="-232850"/>
                <a:ext cx="812800" cy="6652203"/>
              </a:xfrm>
              <a:prstGeom prst="round2SameRect">
                <a:avLst/>
              </a:prstGeom>
              <a:solidFill>
                <a:srgbClr val="E1251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ingside Book" panose="02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8" name="Round Same-side Corner of Rectangle 41">
                <a:extLst>
                  <a:ext uri="{FF2B5EF4-FFF2-40B4-BE49-F238E27FC236}">
                    <a16:creationId xmlns="" xmlns:a16="http://schemas.microsoft.com/office/drawing/2014/main" id="{F06F9043-A308-F49A-A973-6FBFB55B04CC}"/>
                  </a:ext>
                </a:extLst>
              </p:cNvPr>
              <p:cNvSpPr/>
              <p:nvPr/>
            </p:nvSpPr>
            <p:spPr>
              <a:xfrm rot="16200000">
                <a:off x="7891372" y="605367"/>
                <a:ext cx="812800" cy="6652203"/>
              </a:xfrm>
              <a:prstGeom prst="round2SameRect">
                <a:avLst/>
              </a:prstGeom>
              <a:solidFill>
                <a:srgbClr val="FDD1B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ingside Book" panose="02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9" name="Round Same-side Corner of Rectangle 44">
                <a:extLst>
                  <a:ext uri="{FF2B5EF4-FFF2-40B4-BE49-F238E27FC236}">
                    <a16:creationId xmlns="" xmlns:a16="http://schemas.microsoft.com/office/drawing/2014/main" id="{A9ED1921-9F5A-5015-BCCC-8077C0A39A85}"/>
                  </a:ext>
                </a:extLst>
              </p:cNvPr>
              <p:cNvSpPr/>
              <p:nvPr/>
            </p:nvSpPr>
            <p:spPr>
              <a:xfrm rot="16200000">
                <a:off x="7891374" y="1448273"/>
                <a:ext cx="812800" cy="6652203"/>
              </a:xfrm>
              <a:prstGeom prst="round2SameRect">
                <a:avLst/>
              </a:prstGeom>
              <a:solidFill>
                <a:srgbClr val="FBCFC8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ingside Book" panose="02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0" name="Round Same-side Corner of Rectangle 47">
                <a:extLst>
                  <a:ext uri="{FF2B5EF4-FFF2-40B4-BE49-F238E27FC236}">
                    <a16:creationId xmlns="" xmlns:a16="http://schemas.microsoft.com/office/drawing/2014/main" id="{0BFF3D9C-0C49-A26D-3BEA-70071E9BD697}"/>
                  </a:ext>
                </a:extLst>
              </p:cNvPr>
              <p:cNvSpPr/>
              <p:nvPr/>
            </p:nvSpPr>
            <p:spPr>
              <a:xfrm rot="16200000">
                <a:off x="7891372" y="2286490"/>
                <a:ext cx="812800" cy="6652203"/>
              </a:xfrm>
              <a:prstGeom prst="round2SameRect">
                <a:avLst/>
              </a:prstGeom>
              <a:solidFill>
                <a:srgbClr val="0F3A85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ingside Book" panose="02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55">
              <a:extLst>
                <a:ext uri="{FF2B5EF4-FFF2-40B4-BE49-F238E27FC236}">
                  <a16:creationId xmlns="" xmlns:a16="http://schemas.microsoft.com/office/drawing/2014/main" id="{9CD06ED1-1F70-C2DB-3A11-A0B1FB4FCC3A}"/>
                </a:ext>
              </a:extLst>
            </p:cNvPr>
            <p:cNvSpPr txBox="1"/>
            <p:nvPr/>
          </p:nvSpPr>
          <p:spPr>
            <a:xfrm>
              <a:off x="6424867" y="4507979"/>
              <a:ext cx="1431272" cy="3892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TRIUMPH-4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N=435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TextBox 56">
              <a:extLst>
                <a:ext uri="{FF2B5EF4-FFF2-40B4-BE49-F238E27FC236}">
                  <a16:creationId xmlns="" xmlns:a16="http://schemas.microsoft.com/office/drawing/2014/main" id="{C0C411EC-8287-BA50-FD63-7C681B8CDE9C}"/>
                </a:ext>
              </a:extLst>
            </p:cNvPr>
            <p:cNvSpPr txBox="1"/>
            <p:nvPr/>
          </p:nvSpPr>
          <p:spPr>
            <a:xfrm>
              <a:off x="4014017" y="4264432"/>
              <a:ext cx="1807877" cy="8763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Participants with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obesity or overweight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and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OA</a:t>
              </a:r>
            </a:p>
          </p:txBody>
        </p:sp>
        <p:sp>
          <p:nvSpPr>
            <p:cNvPr id="23" name="TextBox 57">
              <a:extLst>
                <a:ext uri="{FF2B5EF4-FFF2-40B4-BE49-F238E27FC236}">
                  <a16:creationId xmlns="" xmlns:a16="http://schemas.microsoft.com/office/drawing/2014/main" id="{63D36789-C662-AF34-2D60-B35F9651286F}"/>
                </a:ext>
              </a:extLst>
            </p:cNvPr>
            <p:cNvSpPr txBox="1"/>
            <p:nvPr/>
          </p:nvSpPr>
          <p:spPr>
            <a:xfrm>
              <a:off x="8476632" y="4420846"/>
              <a:ext cx="1582797" cy="5634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BMI ≥27 kg/m</a:t>
              </a:r>
              <a:r>
                <a:rPr kumimoji="0" lang="en-US" sz="1400" b="0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with OA</a:t>
              </a:r>
              <a:r>
                <a:rPr kumimoji="0" lang="en-US" sz="1400" b="0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4" name="TextBox 59">
              <a:extLst>
                <a:ext uri="{FF2B5EF4-FFF2-40B4-BE49-F238E27FC236}">
                  <a16:creationId xmlns="" xmlns:a16="http://schemas.microsoft.com/office/drawing/2014/main" id="{E9E9158D-4403-A756-5794-06A35A91C316}"/>
                </a:ext>
              </a:extLst>
            </p:cNvPr>
            <p:cNvSpPr txBox="1"/>
            <p:nvPr/>
          </p:nvSpPr>
          <p:spPr>
            <a:xfrm>
              <a:off x="6483657" y="3713178"/>
              <a:ext cx="1313692" cy="3838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TRIUMPH-3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N=1950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Box 60">
              <a:extLst>
                <a:ext uri="{FF2B5EF4-FFF2-40B4-BE49-F238E27FC236}">
                  <a16:creationId xmlns="" xmlns:a16="http://schemas.microsoft.com/office/drawing/2014/main" id="{5A69932D-9A8F-967B-371E-CE79A714AD09}"/>
                </a:ext>
              </a:extLst>
            </p:cNvPr>
            <p:cNvSpPr txBox="1"/>
            <p:nvPr/>
          </p:nvSpPr>
          <p:spPr>
            <a:xfrm>
              <a:off x="3912469" y="3407340"/>
              <a:ext cx="2035859" cy="8763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Participants with </a:t>
              </a:r>
              <a:b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obesity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± T2D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diagnosed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CVD</a:t>
              </a:r>
            </a:p>
          </p:txBody>
        </p:sp>
        <p:sp>
          <p:nvSpPr>
            <p:cNvPr id="26" name="TextBox 61">
              <a:extLst>
                <a:ext uri="{FF2B5EF4-FFF2-40B4-BE49-F238E27FC236}">
                  <a16:creationId xmlns="" xmlns:a16="http://schemas.microsoft.com/office/drawing/2014/main" id="{CB738414-73A5-5D85-3CAC-CD4058A0F5E2}"/>
                </a:ext>
              </a:extLst>
            </p:cNvPr>
            <p:cNvSpPr txBox="1"/>
            <p:nvPr/>
          </p:nvSpPr>
          <p:spPr>
            <a:xfrm>
              <a:off x="8251836" y="3623358"/>
              <a:ext cx="1807877" cy="5634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BMI ≥35 kg/m</a:t>
              </a:r>
              <a:r>
                <a:rPr kumimoji="0" lang="en-US" sz="1400" b="0" i="0" u="none" strike="noStrike" kern="1200" cap="none" spc="0" normalizeH="0" baseline="3000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with CVD</a:t>
              </a:r>
              <a:endPara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TextBox 62">
              <a:extLst>
                <a:ext uri="{FF2B5EF4-FFF2-40B4-BE49-F238E27FC236}">
                  <a16:creationId xmlns="" xmlns:a16="http://schemas.microsoft.com/office/drawing/2014/main" id="{CC020BEB-5081-8C7F-2DA9-E7214D42BD17}"/>
                </a:ext>
              </a:extLst>
            </p:cNvPr>
            <p:cNvSpPr txBox="1"/>
            <p:nvPr/>
          </p:nvSpPr>
          <p:spPr>
            <a:xfrm>
              <a:off x="6484500" y="2861690"/>
              <a:ext cx="1312007" cy="2809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TRIUMPH-2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N=1120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63">
              <a:extLst>
                <a:ext uri="{FF2B5EF4-FFF2-40B4-BE49-F238E27FC236}">
                  <a16:creationId xmlns="" xmlns:a16="http://schemas.microsoft.com/office/drawing/2014/main" id="{A6CF17F8-39D3-020B-AF6E-C7D4D1710E52}"/>
                </a:ext>
              </a:extLst>
            </p:cNvPr>
            <p:cNvSpPr txBox="1"/>
            <p:nvPr/>
          </p:nvSpPr>
          <p:spPr>
            <a:xfrm>
              <a:off x="3992312" y="2564018"/>
              <a:ext cx="1988041" cy="8763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Individuals with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T2D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and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obesity or overweight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including those with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OSA</a:t>
              </a:r>
            </a:p>
          </p:txBody>
        </p:sp>
        <p:sp>
          <p:nvSpPr>
            <p:cNvPr id="29" name="TextBox 64">
              <a:extLst>
                <a:ext uri="{FF2B5EF4-FFF2-40B4-BE49-F238E27FC236}">
                  <a16:creationId xmlns="" xmlns:a16="http://schemas.microsoft.com/office/drawing/2014/main" id="{CFE69CC5-A157-7E5A-48FB-51F95005A26E}"/>
                </a:ext>
              </a:extLst>
            </p:cNvPr>
            <p:cNvSpPr txBox="1"/>
            <p:nvPr/>
          </p:nvSpPr>
          <p:spPr>
            <a:xfrm>
              <a:off x="8252119" y="2749937"/>
              <a:ext cx="1807310" cy="50446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BMI ≥27 kg/m</a:t>
              </a:r>
              <a:r>
                <a:rPr kumimoji="0" lang="en-US" sz="1400" b="0" i="0" u="none" strike="noStrike" kern="1200" cap="none" spc="0" normalizeH="0" baseline="3000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with T2D </a:t>
              </a:r>
              <a:endPara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TextBox 65">
              <a:extLst>
                <a:ext uri="{FF2B5EF4-FFF2-40B4-BE49-F238E27FC236}">
                  <a16:creationId xmlns="" xmlns:a16="http://schemas.microsoft.com/office/drawing/2014/main" id="{BEC24D8A-BFB3-451D-A780-D63971B8DB89}"/>
                </a:ext>
              </a:extLst>
            </p:cNvPr>
            <p:cNvSpPr txBox="1"/>
            <p:nvPr/>
          </p:nvSpPr>
          <p:spPr>
            <a:xfrm>
              <a:off x="6504067" y="2076870"/>
              <a:ext cx="1272873" cy="19040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TRIUMPH-1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N=2300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Box 66">
              <a:extLst>
                <a:ext uri="{FF2B5EF4-FFF2-40B4-BE49-F238E27FC236}">
                  <a16:creationId xmlns="" xmlns:a16="http://schemas.microsoft.com/office/drawing/2014/main" id="{C719705C-B0A7-B3D2-A7F2-5E437A145D4E}"/>
                </a:ext>
              </a:extLst>
            </p:cNvPr>
            <p:cNvSpPr txBox="1"/>
            <p:nvPr/>
          </p:nvSpPr>
          <p:spPr>
            <a:xfrm>
              <a:off x="3887585" y="1733923"/>
              <a:ext cx="2060743" cy="8763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Participants with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obesity or overweight,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including those with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OA or OSA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="" xmlns:a16="http://schemas.microsoft.com/office/drawing/2014/main" id="{E11D1BC4-9A59-D35E-A748-9B15528BE440}"/>
                </a:ext>
              </a:extLst>
            </p:cNvPr>
            <p:cNvSpPr txBox="1"/>
            <p:nvPr/>
          </p:nvSpPr>
          <p:spPr>
            <a:xfrm>
              <a:off x="8012830" y="1820879"/>
              <a:ext cx="2285889" cy="7023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BMI &gt;30 kg/m</a:t>
              </a:r>
              <a:r>
                <a:rPr kumimoji="0" lang="en-US" sz="1400" b="0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or ≥27 kg/m</a:t>
              </a:r>
              <a:r>
                <a:rPr kumimoji="0" lang="en-US" sz="1400" b="0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with obesity-related complications</a:t>
              </a:r>
              <a:r>
                <a:rPr kumimoji="0" lang="en-US" sz="1400" b="0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3" name="Footer Placeholder 2">
              <a:extLst>
                <a:ext uri="{FF2B5EF4-FFF2-40B4-BE49-F238E27FC236}">
                  <a16:creationId xmlns="" xmlns:a16="http://schemas.microsoft.com/office/drawing/2014/main" id="{815DC7A1-56BE-2B96-4E4B-C30BE39847F5}"/>
                </a:ext>
              </a:extLst>
            </p:cNvPr>
            <p:cNvSpPr txBox="1">
              <a:spLocks/>
            </p:cNvSpPr>
            <p:nvPr/>
          </p:nvSpPr>
          <p:spPr>
            <a:xfrm>
              <a:off x="10346244" y="1993079"/>
              <a:ext cx="1365398" cy="390616"/>
            </a:xfrm>
            <a:prstGeom prst="rect">
              <a:avLst/>
            </a:prstGeom>
          </p:spPr>
          <p:txBody>
            <a:bodyPr vert="horz" lIns="0" tIns="0" rIns="0" bIns="0" rtlCol="0" anchor="ctr" anchorCtr="0"/>
            <a:lstStyle>
              <a:defPPr>
                <a:defRPr lang="en-US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charset="0"/>
                  <a:cs typeface="+mn-cs"/>
                </a:rPr>
                <a:t>April </a:t>
              </a:r>
              <a:b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charset="0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charset="0"/>
                  <a:cs typeface="+mn-cs"/>
                </a:rPr>
                <a:t>2026</a:t>
              </a:r>
              <a:endParaRPr kumimoji="0" lang="en-US" sz="1400" b="0" i="1" u="none" strike="noStrike" kern="1200" cap="none" spc="0" normalizeH="0" baseline="3000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  <p:sp>
          <p:nvSpPr>
            <p:cNvPr id="34" name="Footer Placeholder 2">
              <a:extLst>
                <a:ext uri="{FF2B5EF4-FFF2-40B4-BE49-F238E27FC236}">
                  <a16:creationId xmlns="" xmlns:a16="http://schemas.microsoft.com/office/drawing/2014/main" id="{6C934941-80B3-6132-ECB7-86718E66FAA3}"/>
                </a:ext>
              </a:extLst>
            </p:cNvPr>
            <p:cNvSpPr txBox="1">
              <a:spLocks/>
            </p:cNvSpPr>
            <p:nvPr/>
          </p:nvSpPr>
          <p:spPr>
            <a:xfrm>
              <a:off x="10346244" y="2810895"/>
              <a:ext cx="1365398" cy="390616"/>
            </a:xfrm>
            <a:prstGeom prst="rect">
              <a:avLst/>
            </a:prstGeom>
          </p:spPr>
          <p:txBody>
            <a:bodyPr vert="horz" lIns="0" tIns="0" rIns="0" bIns="0" rtlCol="0" anchor="ctr" anchorCtr="0"/>
            <a:lstStyle>
              <a:defPPr>
                <a:defRPr lang="en-US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charset="0"/>
                  <a:cs typeface="+mn-cs"/>
                </a:rPr>
                <a:t>May</a:t>
              </a:r>
              <a:b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charset="0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charset="0"/>
                  <a:cs typeface="+mn-cs"/>
                </a:rPr>
                <a:t> 2026</a:t>
              </a:r>
              <a:endParaRPr kumimoji="0" lang="en-US" sz="1400" b="0" i="1" u="none" strike="noStrike" kern="1200" cap="none" spc="0" normalizeH="0" baseline="3000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  <p:sp>
          <p:nvSpPr>
            <p:cNvPr id="35" name="Footer Placeholder 2">
              <a:extLst>
                <a:ext uri="{FF2B5EF4-FFF2-40B4-BE49-F238E27FC236}">
                  <a16:creationId xmlns="" xmlns:a16="http://schemas.microsoft.com/office/drawing/2014/main" id="{5A8415B8-9A65-3F97-294F-041B65255B19}"/>
                </a:ext>
              </a:extLst>
            </p:cNvPr>
            <p:cNvSpPr txBox="1">
              <a:spLocks/>
            </p:cNvSpPr>
            <p:nvPr/>
          </p:nvSpPr>
          <p:spPr>
            <a:xfrm>
              <a:off x="10346244" y="3632769"/>
              <a:ext cx="1365398" cy="390616"/>
            </a:xfrm>
            <a:prstGeom prst="rect">
              <a:avLst/>
            </a:prstGeom>
          </p:spPr>
          <p:txBody>
            <a:bodyPr vert="horz" lIns="0" tIns="0" rIns="0" bIns="0" rtlCol="0" anchor="ctr" anchorCtr="0"/>
            <a:lstStyle>
              <a:defPPr>
                <a:defRPr lang="en-US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charset="0"/>
                  <a:cs typeface="+mn-cs"/>
                </a:rPr>
                <a:t>April </a:t>
              </a:r>
              <a:b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charset="0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charset="0"/>
                  <a:cs typeface="+mn-cs"/>
                </a:rPr>
                <a:t>2026</a:t>
              </a:r>
              <a:endParaRPr kumimoji="0" lang="en-US" sz="1400" b="0" i="1" u="none" strike="noStrike" kern="1200" cap="none" spc="0" normalizeH="0" baseline="3000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  <p:sp>
          <p:nvSpPr>
            <p:cNvPr id="36" name="Footer Placeholder 2">
              <a:extLst>
                <a:ext uri="{FF2B5EF4-FFF2-40B4-BE49-F238E27FC236}">
                  <a16:creationId xmlns="" xmlns:a16="http://schemas.microsoft.com/office/drawing/2014/main" id="{DBBA65BA-8CC0-3CBB-7417-3E3A98CCC78C}"/>
                </a:ext>
              </a:extLst>
            </p:cNvPr>
            <p:cNvSpPr txBox="1">
              <a:spLocks/>
            </p:cNvSpPr>
            <p:nvPr/>
          </p:nvSpPr>
          <p:spPr>
            <a:xfrm>
              <a:off x="10346244" y="4459050"/>
              <a:ext cx="1365398" cy="390616"/>
            </a:xfrm>
            <a:prstGeom prst="rect">
              <a:avLst/>
            </a:prstGeom>
          </p:spPr>
          <p:txBody>
            <a:bodyPr vert="horz" lIns="0" tIns="0" rIns="0" bIns="0" rtlCol="0" anchor="ctr" anchorCtr="0"/>
            <a:lstStyle>
              <a:defPPr>
                <a:defRPr lang="en-US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charset="0"/>
                  <a:cs typeface="+mn-cs"/>
                </a:rPr>
                <a:t>December </a:t>
              </a:r>
              <a:b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charset="0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charset="0"/>
                  <a:cs typeface="+mn-cs"/>
                </a:rPr>
                <a:t>2025</a:t>
              </a:r>
              <a:endParaRPr kumimoji="0" lang="en-US" sz="1400" b="0" i="1" u="none" strike="noStrike" kern="1200" cap="none" spc="0" normalizeH="0" baseline="3000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  <p:sp>
          <p:nvSpPr>
            <p:cNvPr id="37" name="Footer Placeholder 2">
              <a:extLst>
                <a:ext uri="{FF2B5EF4-FFF2-40B4-BE49-F238E27FC236}">
                  <a16:creationId xmlns="" xmlns:a16="http://schemas.microsoft.com/office/drawing/2014/main" id="{02DD9329-9A67-75F7-3C0B-9FB47262109A}"/>
                </a:ext>
              </a:extLst>
            </p:cNvPr>
            <p:cNvSpPr txBox="1">
              <a:spLocks/>
            </p:cNvSpPr>
            <p:nvPr/>
          </p:nvSpPr>
          <p:spPr>
            <a:xfrm>
              <a:off x="10399561" y="1225595"/>
              <a:ext cx="1266861" cy="448962"/>
            </a:xfrm>
            <a:prstGeom prst="rect">
              <a:avLst/>
            </a:prstGeom>
          </p:spPr>
          <p:txBody>
            <a:bodyPr vert="horz" lIns="0" tIns="0" rIns="0" bIns="0" rtlCol="0" anchor="ctr" anchorCtr="0"/>
            <a:lstStyle>
              <a:defPPr>
                <a:defRPr lang="en-US"/>
              </a:defPPr>
              <a:lvl1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1pPr>
              <a:lvl2pPr marL="4572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2pPr>
              <a:lvl3pPr marL="9144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3pPr>
              <a:lvl4pPr marL="1371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4pPr>
              <a:lvl5pPr marL="18288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Arial" charset="0"/>
                  <a:cs typeface="+mn-cs"/>
                </a:rPr>
                <a:t>Estimated Primary Completion Date</a:t>
              </a:r>
              <a:endParaRPr kumimoji="0" lang="en-US" sz="1200" b="1" i="1" u="none" strike="noStrike" kern="1200" cap="none" spc="0" normalizeH="0" baseline="3000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7010" y="5899541"/>
            <a:ext cx="2409657" cy="23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63548" cy="7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ttangolo 40"/>
          <p:cNvSpPr/>
          <p:nvPr/>
        </p:nvSpPr>
        <p:spPr>
          <a:xfrm>
            <a:off x="0" y="5711187"/>
            <a:ext cx="99084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OSA,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obstructive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sleep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apnea; OA,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osteoarthritis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; BMI, body mass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; T2D,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; CVD, </a:t>
            </a:r>
            <a:r>
              <a:rPr lang="it-IT" sz="1400" dirty="0" err="1">
                <a:latin typeface="Times New Roman" pitchFamily="18" charset="0"/>
                <a:cs typeface="Times New Roman" pitchFamily="18" charset="0"/>
              </a:rPr>
              <a:t>cardiovascular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280251" y="861391"/>
            <a:ext cx="9725140" cy="1022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TRIUMPH consists of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4 Phase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3, multicenter, randomized, double-blind studies assessing weekly subcutaneous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etatrutide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compared to placebo, in conjunction with healthy diet and physical activity in over 5800 participants.</a:t>
            </a:r>
            <a:endParaRPr lang="it-IT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CFD7B75C-2DE3-48E7-9387-B9F7770345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" y="100991"/>
            <a:ext cx="6564600" cy="12548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61E16DFD-8D82-4313-85D9-E66F55BBD7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6160" y="5839469"/>
            <a:ext cx="3900255" cy="24763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B308D1A2-7785-4CA3-A8B8-004995FDB63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108" y="1856324"/>
            <a:ext cx="11410141" cy="37824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68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442C7F94-C30B-427C-B481-13256A892984}"/>
              </a:ext>
            </a:extLst>
          </p:cNvPr>
          <p:cNvSpPr txBox="1"/>
          <p:nvPr/>
        </p:nvSpPr>
        <p:spPr>
          <a:xfrm>
            <a:off x="394879" y="2531299"/>
            <a:ext cx="4563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Exploratory efficacy outcomes at week 36</a:t>
            </a:r>
            <a:endParaRPr lang="it-IT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DCA21E1C-681E-476F-A2BE-0BBB4ABF6F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34" y="100991"/>
            <a:ext cx="5611814" cy="10727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FD970660-D626-4569-A17C-6252C99352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3590" y="1"/>
            <a:ext cx="6141118" cy="616513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6B84892A-B7C4-4BE4-BF1B-6989208557C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303" y="5847613"/>
            <a:ext cx="3333934" cy="21167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0CEA864-938C-41E7-9750-7C667EB7A478}"/>
              </a:ext>
            </a:extLst>
          </p:cNvPr>
          <p:cNvSpPr txBox="1"/>
          <p:nvPr/>
        </p:nvSpPr>
        <p:spPr>
          <a:xfrm>
            <a:off x="67734" y="4326701"/>
            <a:ext cx="4699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are least-squares mean (95% CI). Change from baseline in (A) total fat mass, (B) total lean mass, and (C) android visceral fat mass at week 36. Analysis included participants with non-missing baseline values and at least one non-missing postbaseline measurement.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2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AF7B0513-71F3-4150-8CDD-7315F04A6DB0}"/>
              </a:ext>
            </a:extLst>
          </p:cNvPr>
          <p:cNvSpPr txBox="1"/>
          <p:nvPr/>
        </p:nvSpPr>
        <p:spPr>
          <a:xfrm>
            <a:off x="1921164" y="0"/>
            <a:ext cx="807258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loss with </a:t>
            </a:r>
            <a:r>
              <a:rPr lang="en-US" sz="2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Retatrutide</a:t>
            </a:r>
            <a:r>
              <a:rPr lang="en-US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compared to currently </a:t>
            </a:r>
            <a:r>
              <a:rPr lang="en-US" sz="2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licenced</a:t>
            </a:r>
            <a:r>
              <a:rPr lang="en-US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obesity pharmacotherapy</a:t>
            </a:r>
            <a:endParaRPr lang="it-IT" sz="2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98FEA253-06E0-4A99-8A16-E9935CD3C6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803" y="1127926"/>
            <a:ext cx="11822175" cy="472505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12A9296C-DCA1-4BEA-9C49-FEFB09D3D3CB}"/>
              </a:ext>
            </a:extLst>
          </p:cNvPr>
          <p:cNvSpPr txBox="1"/>
          <p:nvPr/>
        </p:nvSpPr>
        <p:spPr>
          <a:xfrm>
            <a:off x="8137236" y="5794631"/>
            <a:ext cx="40547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 Reports 2025</a:t>
            </a:r>
            <a:r>
              <a:rPr lang="it-IT" sz="1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;19(1):18.</a:t>
            </a:r>
            <a:endParaRPr lang="it-IT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15877" y="5631383"/>
            <a:ext cx="48766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it-IT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it-IT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it-IT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it-IT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beyond</a:t>
            </a:r>
            <a:r>
              <a:rPr lang="it-IT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weight</a:t>
            </a:r>
            <a:r>
              <a:rPr lang="it-IT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loss…</a:t>
            </a:r>
            <a:r>
              <a:rPr lang="it-IT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8426E394-A80B-4AFD-B5BC-5FCC9C84418A}"/>
              </a:ext>
            </a:extLst>
          </p:cNvPr>
          <p:cNvSpPr txBox="1"/>
          <p:nvPr/>
        </p:nvSpPr>
        <p:spPr>
          <a:xfrm>
            <a:off x="2761672" y="825422"/>
            <a:ext cx="94303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Obesity						Type 2 Diabetes</a:t>
            </a:r>
            <a:endParaRPr lang="it-IT" sz="2000" dirty="0"/>
          </a:p>
        </p:txBody>
      </p:sp>
    </p:spTree>
    <p:extLst>
      <p:ext uri="{BB962C8B-B14F-4D97-AF65-F5344CB8AC3E}">
        <p14:creationId xmlns="" xmlns:p14="http://schemas.microsoft.com/office/powerpoint/2010/main" val="24544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2A5BD38A-F0B3-4978-85CF-C90E9D6DF6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1754" y="7760778"/>
            <a:ext cx="2562225" cy="1905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443901C0-68FF-4660-BD16-E0D98E92BE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0728" y="1956565"/>
            <a:ext cx="4783251" cy="25470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9F6D5EA1-57C6-4E5E-BB02-88E10495CAE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070"/>
            <a:ext cx="4914275" cy="1095866"/>
          </a:xfrm>
          <a:prstGeom prst="rect">
            <a:avLst/>
          </a:prstGeom>
        </p:spPr>
      </p:pic>
      <p:grpSp>
        <p:nvGrpSpPr>
          <p:cNvPr id="10" name="Gruppo 14">
            <a:extLst>
              <a:ext uri="{FF2B5EF4-FFF2-40B4-BE49-F238E27FC236}">
                <a16:creationId xmlns="" xmlns:a16="http://schemas.microsoft.com/office/drawing/2014/main" id="{B05C2436-99FA-4470-86AE-6FF312F7B349}"/>
              </a:ext>
            </a:extLst>
          </p:cNvPr>
          <p:cNvGrpSpPr/>
          <p:nvPr/>
        </p:nvGrpSpPr>
        <p:grpSpPr>
          <a:xfrm>
            <a:off x="1675055" y="920496"/>
            <a:ext cx="4914276" cy="5283724"/>
            <a:chOff x="1898339" y="1493067"/>
            <a:chExt cx="5008527" cy="5364933"/>
          </a:xfrm>
        </p:grpSpPr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5E4033D3-E76E-44E6-8FFC-35EF7E594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4618" y="1493067"/>
              <a:ext cx="4992248" cy="5364933"/>
            </a:xfrm>
            <a:prstGeom prst="rect">
              <a:avLst/>
            </a:prstGeom>
          </p:spPr>
        </p:pic>
        <p:sp>
          <p:nvSpPr>
            <p:cNvPr id="12" name="Rettangolo 11">
              <a:extLst>
                <a:ext uri="{FF2B5EF4-FFF2-40B4-BE49-F238E27FC236}">
                  <a16:creationId xmlns="" xmlns:a16="http://schemas.microsoft.com/office/drawing/2014/main" id="{84284910-F5AC-4CC3-AA5D-DED4947A7B14}"/>
                </a:ext>
              </a:extLst>
            </p:cNvPr>
            <p:cNvSpPr/>
            <p:nvPr/>
          </p:nvSpPr>
          <p:spPr>
            <a:xfrm>
              <a:off x="1914618" y="1493067"/>
              <a:ext cx="180512" cy="202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="" xmlns:a16="http://schemas.microsoft.com/office/drawing/2014/main" id="{2530C97A-6C2B-435A-8AFE-18C4D0BB2BB3}"/>
                </a:ext>
              </a:extLst>
            </p:cNvPr>
            <p:cNvSpPr/>
            <p:nvPr/>
          </p:nvSpPr>
          <p:spPr>
            <a:xfrm>
              <a:off x="1898339" y="4228872"/>
              <a:ext cx="180512" cy="202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7B471B20-D9FC-44C0-A942-1E7FE504BE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0963" y="5873073"/>
            <a:ext cx="2651690" cy="197152"/>
          </a:xfrm>
          <a:prstGeom prst="rect">
            <a:avLst/>
          </a:prstGeom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4987" y="914897"/>
            <a:ext cx="4985126" cy="19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tangolo 14"/>
          <p:cNvSpPr/>
          <p:nvPr/>
        </p:nvSpPr>
        <p:spPr>
          <a:xfrm>
            <a:off x="5719157" y="299258"/>
            <a:ext cx="6035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N=  98 (out of 338)  </a:t>
            </a:r>
            <a:r>
              <a:rPr lang="en-US" sz="1600" i="1" u="sng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10% liver fat content assessed by  MRI-PDFF </a:t>
            </a:r>
            <a:endParaRPr lang="it-IT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49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6811" y="1528256"/>
            <a:ext cx="113640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Efocipegtrutide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 triple GLP-1/GIP/GCG receptor agonist, has demonstrated significant liver fat reduction after 12 weeks in participants with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MASLD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is now in phase 2 development.</a:t>
            </a:r>
            <a:endParaRPr lang="it-IT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5910"/>
            <a:ext cx="7837698" cy="188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296"/>
            <a:ext cx="5156637" cy="128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16798" y="5882185"/>
            <a:ext cx="2840095" cy="19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1860" y="2435288"/>
            <a:ext cx="4518380" cy="319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5636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4">
            <a:extLst>
              <a:ext uri="{FF2B5EF4-FFF2-40B4-BE49-F238E27FC236}">
                <a16:creationId xmlns="" xmlns:a16="http://schemas.microsoft.com/office/drawing/2014/main" id="{548CE427-D5A5-4F6A-AEF8-128881A152A7}"/>
              </a:ext>
            </a:extLst>
          </p:cNvPr>
          <p:cNvSpPr txBox="1">
            <a:spLocks/>
          </p:cNvSpPr>
          <p:nvPr/>
        </p:nvSpPr>
        <p:spPr>
          <a:xfrm>
            <a:off x="2456467" y="57152"/>
            <a:ext cx="7769225" cy="571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32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Take Home </a:t>
            </a:r>
            <a:r>
              <a:rPr lang="it-IT" sz="32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messages</a:t>
            </a:r>
            <a:endParaRPr lang="it-IT" sz="3200" b="1" i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7ED4B2A-6B88-44AC-808A-40CBF711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2387" y="1"/>
            <a:ext cx="589612" cy="90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>
            <a:extLst>
              <a:ext uri="{FF2B5EF4-FFF2-40B4-BE49-F238E27FC236}">
                <a16:creationId xmlns="" xmlns:a16="http://schemas.microsoft.com/office/drawing/2014/main" id="{98B15431-4BB6-46C2-9229-68E627605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008" y="-13252"/>
            <a:ext cx="1285875" cy="81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692B1843-7BF3-40A9-8F68-0C911E4E4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40" y="793137"/>
            <a:ext cx="11557421" cy="47602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it-IT" sz="25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Obesity is a chronic relapsing disease with 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multifactorial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associated severe complications, thus its treatment should be long-term,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multifactorial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flexible over time and tailored to the individual; </a:t>
            </a:r>
          </a:p>
          <a:p>
            <a:pPr>
              <a:lnSpc>
                <a:spcPts val="28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Retatrudide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it-I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it-IT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unimolecular</a:t>
            </a:r>
            <a:r>
              <a:rPr lang="en-US" altLang="it-I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triple </a:t>
            </a:r>
            <a:r>
              <a:rPr lang="en-US" altLang="it-IT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GIP, GLP-1, and glucagon RA</a:t>
            </a:r>
            <a:r>
              <a:rPr lang="en-US" altLang="it-I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each impacts food intake and satiety through different mechanisms.</a:t>
            </a:r>
            <a:r>
              <a:rPr lang="en-US" altLang="it-IT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Phase II trial, at 48 weeks the mean reduction in baseline body weight in the </a:t>
            </a:r>
            <a:r>
              <a:rPr lang="en-US" altLang="it-IT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retatrutide</a:t>
            </a:r>
            <a:r>
              <a:rPr lang="en-US" altLang="it-I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groups was </a:t>
            </a:r>
            <a:r>
              <a:rPr lang="en-US" altLang="it-IT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24.2% </a:t>
            </a:r>
            <a:r>
              <a:rPr lang="en-US" altLang="it-I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(at the highest dose) with a remarkable safety profile. It is currently being tested in a set of </a:t>
            </a:r>
            <a:r>
              <a:rPr lang="it-IT" altLang="it-IT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it-IT" altLang="it-I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it-IT" altLang="it-IT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it-IT" altLang="it-I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(TRIUMPH).</a:t>
            </a:r>
            <a:endParaRPr lang="it-IT" altLang="it-IT" sz="2500" dirty="0"/>
          </a:p>
          <a:p>
            <a:pPr>
              <a:lnSpc>
                <a:spcPts val="28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it-IT" sz="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8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>
                <a:latin typeface="Times New Roman" pitchFamily="18" charset="0"/>
                <a:cs typeface="Times New Roman" pitchFamily="18" charset="0"/>
              </a:rPr>
              <a:t>The development of the new Obesity management medications (OMM) with the</a:t>
            </a:r>
            <a:r>
              <a:rPr lang="en-GB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therapeutic targets in terms of weight loss, will lead to consider obesity and its complications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preventable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it-IT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ccia circolare a destra 6">
            <a:extLst>
              <a:ext uri="{FF2B5EF4-FFF2-40B4-BE49-F238E27FC236}">
                <a16:creationId xmlns="" xmlns:a16="http://schemas.microsoft.com/office/drawing/2014/main" id="{8C3BC57C-C975-4E70-96A1-B1F573EA6684}"/>
              </a:ext>
            </a:extLst>
          </p:cNvPr>
          <p:cNvSpPr/>
          <p:nvPr/>
        </p:nvSpPr>
        <p:spPr>
          <a:xfrm>
            <a:off x="4886793" y="5246557"/>
            <a:ext cx="743227" cy="800072"/>
          </a:xfrm>
          <a:prstGeom prst="curvedRightArrow">
            <a:avLst/>
          </a:prstGeom>
          <a:solidFill>
            <a:srgbClr val="0066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905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C06993DF-0E49-4735-BB73-9871A87F4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27" y="5292711"/>
            <a:ext cx="511850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2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</a:t>
            </a:r>
            <a:r>
              <a:rPr lang="it-IT" altLang="it-IT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it-IT" altLang="it-IT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altLang="it-IT" sz="2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</a:t>
            </a:r>
            <a:r>
              <a:rPr lang="it-IT" altLang="it-IT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long-</a:t>
            </a:r>
            <a:r>
              <a:rPr lang="it-IT" altLang="it-IT" sz="2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it-IT" altLang="it-IT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it-IT" altLang="it-IT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weight </a:t>
            </a:r>
            <a:r>
              <a:rPr lang="it-IT" altLang="it-IT" sz="2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endParaRPr lang="it-IT" altLang="it-IT" sz="2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0FC6088E-906A-4861-B647-0E607E1B2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898" y="1011663"/>
            <a:ext cx="307128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it-IT" altLang="it-IT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Disclosures</a:t>
            </a:r>
            <a:endParaRPr lang="it-IT" altLang="it-IT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2">
            <a:extLst>
              <a:ext uri="{FF2B5EF4-FFF2-40B4-BE49-F238E27FC236}">
                <a16:creationId xmlns="" xmlns:a16="http://schemas.microsoft.com/office/drawing/2014/main" id="{A6EC7C5D-9A4B-40FC-8535-3D4029875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687" y="2387209"/>
            <a:ext cx="6096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Eli Lilly</a:t>
            </a:r>
          </a:p>
          <a:p>
            <a:r>
              <a:rPr lang="it-IT" altLang="it-IT" sz="2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Novo </a:t>
            </a:r>
            <a:r>
              <a:rPr lang="it-IT" altLang="it-IT" sz="26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Nordisk</a:t>
            </a:r>
            <a:endParaRPr lang="it-IT" altLang="it-IT" sz="26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8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3070" y="0"/>
            <a:ext cx="2302565" cy="951718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FBAD37A5-01A8-447C-A5BB-D570F7518D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3163" y="1126815"/>
            <a:ext cx="2408628" cy="12635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8AC36F72-0D46-437F-9355-49F90738FA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0655" y="1082858"/>
            <a:ext cx="1761744" cy="152782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01141D15-146C-47BC-8AA7-B2F2AA485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8550" y="2531164"/>
            <a:ext cx="3630669" cy="377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>
            <a:extLst>
              <a:ext uri="{FF2B5EF4-FFF2-40B4-BE49-F238E27FC236}">
                <a16:creationId xmlns="" xmlns:a16="http://schemas.microsoft.com/office/drawing/2014/main" id="{0C2A567F-E706-4781-9089-77601BF6D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27" y="2721982"/>
            <a:ext cx="1469242" cy="11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o 16">
            <a:extLst>
              <a:ext uri="{FF2B5EF4-FFF2-40B4-BE49-F238E27FC236}">
                <a16:creationId xmlns="" xmlns:a16="http://schemas.microsoft.com/office/drawing/2014/main" id="{FD1F74E8-0629-4AA2-AFB0-1AD3FE980CB1}"/>
              </a:ext>
            </a:extLst>
          </p:cNvPr>
          <p:cNvGrpSpPr/>
          <p:nvPr/>
        </p:nvGrpSpPr>
        <p:grpSpPr>
          <a:xfrm>
            <a:off x="5185123" y="5524646"/>
            <a:ext cx="2063816" cy="1127945"/>
            <a:chOff x="8141960" y="5315950"/>
            <a:chExt cx="1757362" cy="923925"/>
          </a:xfrm>
        </p:grpSpPr>
        <p:pic>
          <p:nvPicPr>
            <p:cNvPr id="11" name="Immagine 1">
              <a:extLst>
                <a:ext uri="{FF2B5EF4-FFF2-40B4-BE49-F238E27FC236}">
                  <a16:creationId xmlns="" xmlns:a16="http://schemas.microsoft.com/office/drawing/2014/main" id="{81AFB99D-D9AC-42BF-9058-4D25524D6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960" y="5315950"/>
              <a:ext cx="1757362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tangolo 2">
              <a:extLst>
                <a:ext uri="{FF2B5EF4-FFF2-40B4-BE49-F238E27FC236}">
                  <a16:creationId xmlns="" xmlns:a16="http://schemas.microsoft.com/office/drawing/2014/main" id="{BB0BE800-EF64-4BF7-8064-E4749FA3FB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05484" flipV="1">
              <a:off x="8892137" y="5702800"/>
              <a:ext cx="358775" cy="4603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pic>
        <p:nvPicPr>
          <p:cNvPr id="13" name="Immagine 7">
            <a:extLst>
              <a:ext uri="{FF2B5EF4-FFF2-40B4-BE49-F238E27FC236}">
                <a16:creationId xmlns="" xmlns:a16="http://schemas.microsoft.com/office/drawing/2014/main" id="{94FC467F-CF18-4578-B483-844AFD9E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811" y="3765036"/>
            <a:ext cx="1336154" cy="9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06956EBB-DBB8-4279-B747-656001C7677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36696" y="5435658"/>
            <a:ext cx="1656522" cy="1201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4836"/>
            <a:ext cx="12192001" cy="55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3505734" y="27296"/>
            <a:ext cx="50930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GLP-1 and GIPR: mediated actions</a:t>
            </a:r>
            <a:endParaRPr lang="it-IT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E6D878FF-E46E-41B2-95B4-19F8C5163A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7158" y="740185"/>
            <a:ext cx="8325853" cy="545877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2F7FD519-6F82-4422-92C1-3BC5EE494C03}"/>
              </a:ext>
            </a:extLst>
          </p:cNvPr>
          <p:cNvSpPr txBox="1"/>
          <p:nvPr/>
        </p:nvSpPr>
        <p:spPr>
          <a:xfrm>
            <a:off x="8738647" y="5844619"/>
            <a:ext cx="3604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Neff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GW.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Obes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2025;1–15.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2AB57693-47E9-4164-B37B-EC8ED047AE69}"/>
              </a:ext>
            </a:extLst>
          </p:cNvPr>
          <p:cNvSpPr txBox="1"/>
          <p:nvPr/>
        </p:nvSpPr>
        <p:spPr>
          <a:xfrm>
            <a:off x="0" y="5629176"/>
            <a:ext cx="5644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GCGR, glucagon receptor; MASLD, metabolic dysfunction-associated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steatotic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liver disease. </a:t>
            </a:r>
            <a:endParaRPr lang="it-IT" sz="1400" dirty="0"/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A85CE496-D39E-4593-BF25-C84084EEF55F}"/>
              </a:ext>
            </a:extLst>
          </p:cNvPr>
          <p:cNvSpPr txBox="1"/>
          <p:nvPr/>
        </p:nvSpPr>
        <p:spPr>
          <a:xfrm>
            <a:off x="2011842" y="-64168"/>
            <a:ext cx="91019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of glucagon receptor agonism with potential relevance for obesity, MASLD and other </a:t>
            </a:r>
            <a:r>
              <a:rPr lang="en-US" sz="2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cardiokidney</a:t>
            </a:r>
            <a:r>
              <a:rPr lang="en-US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-metabolic conditions</a:t>
            </a:r>
            <a:endParaRPr lang="it-IT" sz="2200" b="1" i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17906" cy="133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41699" y="0"/>
            <a:ext cx="750301" cy="218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uppo 14"/>
          <p:cNvGrpSpPr/>
          <p:nvPr/>
        </p:nvGrpSpPr>
        <p:grpSpPr>
          <a:xfrm>
            <a:off x="7764380" y="1459831"/>
            <a:ext cx="1756723" cy="821123"/>
            <a:chOff x="7828548" y="1363579"/>
            <a:chExt cx="1756723" cy="82112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25327" y="1363579"/>
              <a:ext cx="882440" cy="59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CasellaDiTesto 10"/>
            <p:cNvSpPr txBox="1"/>
            <p:nvPr/>
          </p:nvSpPr>
          <p:spPr>
            <a:xfrm>
              <a:off x="7860632" y="1876925"/>
              <a:ext cx="17246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err="1" smtClean="0"/>
                <a:t>gastric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emptying</a:t>
              </a:r>
              <a:r>
                <a:rPr lang="it-IT" sz="1400" dirty="0" smtClean="0"/>
                <a:t> rate</a:t>
              </a:r>
              <a:endParaRPr lang="it-IT" sz="1400" dirty="0"/>
            </a:p>
          </p:txBody>
        </p:sp>
        <p:cxnSp>
          <p:nvCxnSpPr>
            <p:cNvPr id="13" name="Connettore 2 12"/>
            <p:cNvCxnSpPr/>
            <p:nvPr/>
          </p:nvCxnSpPr>
          <p:spPr>
            <a:xfrm flipH="1">
              <a:off x="7828548" y="1909011"/>
              <a:ext cx="16041" cy="2406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293515">
            <a:off x="7132879" y="2249340"/>
            <a:ext cx="605677" cy="55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493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0DC1E46F-6EA3-491F-AF8A-A56FD5F260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23" y="95465"/>
            <a:ext cx="5283930" cy="103229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3EE67D0-1AE8-4A4D-9190-67A4F22907C4}"/>
              </a:ext>
            </a:extLst>
          </p:cNvPr>
          <p:cNvSpPr txBox="1"/>
          <p:nvPr/>
        </p:nvSpPr>
        <p:spPr>
          <a:xfrm>
            <a:off x="8738647" y="5844619"/>
            <a:ext cx="3604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Neff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GW.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Obes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2025;1–15.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EFB774E4-5823-443A-BBA6-4737588614B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5947" y="1742470"/>
            <a:ext cx="10416242" cy="410214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1BC7C34B-E8F0-4497-9FCB-2E20C76AA6FE}"/>
              </a:ext>
            </a:extLst>
          </p:cNvPr>
          <p:cNvSpPr txBox="1"/>
          <p:nvPr/>
        </p:nvSpPr>
        <p:spPr>
          <a:xfrm>
            <a:off x="4841119" y="1220689"/>
            <a:ext cx="34572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liver–alpha cell axis </a:t>
            </a:r>
            <a:endParaRPr lang="it-IT" sz="2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9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F7E0DC-C0BC-C32F-8E97-FB339B38D65C}"/>
              </a:ext>
            </a:extLst>
          </p:cNvPr>
          <p:cNvSpPr txBox="1">
            <a:spLocks/>
          </p:cNvSpPr>
          <p:nvPr/>
        </p:nvSpPr>
        <p:spPr>
          <a:xfrm>
            <a:off x="1752335" y="1"/>
            <a:ext cx="9286726" cy="4770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-5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Retatrutide</a:t>
            </a:r>
            <a:r>
              <a:rPr kumimoji="0" lang="en-US" sz="2800" b="1" i="1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Triple GIP/GLP-1/Glucagon Receptor Agonist</a:t>
            </a:r>
            <a:endParaRPr kumimoji="0" lang="en-US" sz="2800" b="1" i="1" u="none" strike="noStrike" kern="1200" cap="none" spc="-5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54">
            <a:extLst>
              <a:ext uri="{FF2B5EF4-FFF2-40B4-BE49-F238E27FC236}">
                <a16:creationId xmlns="" xmlns:a16="http://schemas.microsoft.com/office/drawing/2014/main" id="{10C8F230-1A0C-4434-EABE-6880C008EFF5}"/>
              </a:ext>
            </a:extLst>
          </p:cNvPr>
          <p:cNvSpPr/>
          <p:nvPr/>
        </p:nvSpPr>
        <p:spPr>
          <a:xfrm>
            <a:off x="7858506" y="3157383"/>
            <a:ext cx="3293801" cy="2394959"/>
          </a:xfrm>
          <a:prstGeom prst="rect">
            <a:avLst/>
          </a:prstGeom>
          <a:solidFill>
            <a:srgbClr val="00A1DE">
              <a:alpha val="25000"/>
            </a:srgbClr>
          </a:solidFill>
          <a:ln w="9525" cap="flat" cmpd="sng" algn="ctr">
            <a:solidFill>
              <a:srgbClr val="00A1D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CED77BD0-800D-CE78-6709-381027F6496D}"/>
              </a:ext>
            </a:extLst>
          </p:cNvPr>
          <p:cNvSpPr txBox="1"/>
          <p:nvPr/>
        </p:nvSpPr>
        <p:spPr>
          <a:xfrm>
            <a:off x="7886062" y="3157383"/>
            <a:ext cx="3291743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CNS: </a:t>
            </a:r>
          </a:p>
          <a:p>
            <a:pPr marL="347337" marR="0" lvl="1" indent="-118742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↑ Energy expenditure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347337" marR="0" lvl="1" indent="-118742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Appetite regulation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Islets: </a:t>
            </a:r>
          </a:p>
          <a:p>
            <a:pPr marL="347337" marR="0" lvl="1" indent="-118742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↑ Insulin secretion</a:t>
            </a:r>
          </a:p>
          <a:p>
            <a:pPr marL="227960" marR="0" lvl="1" indent="-22796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Stomach: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347337" marR="0" lvl="2" indent="-118742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Delayed gastric emptying 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227960" marR="0" lvl="1" indent="-22796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Liver: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347337" marR="0" lvl="2" indent="-118742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↑ Glycogenolysis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347337" marR="0" lvl="2" indent="-118742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↑ Gluconeogenesis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347337" marR="0" lvl="2" indent="-118742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Improvements in lipid metabolism</a:t>
            </a:r>
          </a:p>
          <a:p>
            <a:pPr marL="228594" marR="0" lvl="2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88028DE3-D581-81C2-28F7-7E592B820E14}"/>
              </a:ext>
            </a:extLst>
          </p:cNvPr>
          <p:cNvSpPr txBox="1">
            <a:spLocks/>
          </p:cNvSpPr>
          <p:nvPr/>
        </p:nvSpPr>
        <p:spPr>
          <a:xfrm>
            <a:off x="612648" y="5567812"/>
            <a:ext cx="10972800" cy="548868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CNS=Central Nervous System; GIP=Glucose-dependent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Insulinotropic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Polypeptide; GLP-1=Glucagon-like Peptide-1.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Hædersdal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S, et al.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Nat Rev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Endocrinol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2023;19:321-35;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Hammoud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Drucker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DJ.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Nat Rev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Endocrinol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2023;19:201-26.</a:t>
            </a:r>
          </a:p>
        </p:txBody>
      </p:sp>
      <p:sp>
        <p:nvSpPr>
          <p:cNvPr id="6" name="Arc 39">
            <a:extLst>
              <a:ext uri="{FF2B5EF4-FFF2-40B4-BE49-F238E27FC236}">
                <a16:creationId xmlns="" xmlns:a16="http://schemas.microsoft.com/office/drawing/2014/main" id="{40C588F0-275B-DFA1-A74B-F9A41256A907}"/>
              </a:ext>
            </a:extLst>
          </p:cNvPr>
          <p:cNvSpPr/>
          <p:nvPr/>
        </p:nvSpPr>
        <p:spPr>
          <a:xfrm flipH="1" flipV="1">
            <a:off x="4488739" y="1119593"/>
            <a:ext cx="7703261" cy="1577369"/>
          </a:xfrm>
          <a:prstGeom prst="arc">
            <a:avLst/>
          </a:prstGeom>
          <a:noFill/>
          <a:ln w="38100" cap="flat" cmpd="sng" algn="ctr">
            <a:solidFill>
              <a:srgbClr val="00A1DE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40">
            <a:extLst>
              <a:ext uri="{FF2B5EF4-FFF2-40B4-BE49-F238E27FC236}">
                <a16:creationId xmlns="" xmlns:a16="http://schemas.microsoft.com/office/drawing/2014/main" id="{D5AEB78A-6E28-8C89-C9FD-60E7E344FDFF}"/>
              </a:ext>
            </a:extLst>
          </p:cNvPr>
          <p:cNvSpPr txBox="1"/>
          <p:nvPr/>
        </p:nvSpPr>
        <p:spPr>
          <a:xfrm>
            <a:off x="2363770" y="2445001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/>
                <a:cs typeface="+mn-cs"/>
              </a:rPr>
              <a:t>GIP</a:t>
            </a:r>
          </a:p>
        </p:txBody>
      </p:sp>
      <p:sp>
        <p:nvSpPr>
          <p:cNvPr id="8" name="TextBox 41">
            <a:extLst>
              <a:ext uri="{FF2B5EF4-FFF2-40B4-BE49-F238E27FC236}">
                <a16:creationId xmlns="" xmlns:a16="http://schemas.microsoft.com/office/drawing/2014/main" id="{01C09659-09D2-477D-6793-578B5464D16C}"/>
              </a:ext>
            </a:extLst>
          </p:cNvPr>
          <p:cNvSpPr txBox="1"/>
          <p:nvPr/>
        </p:nvSpPr>
        <p:spPr>
          <a:xfrm>
            <a:off x="5396357" y="2445001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GLP-1</a:t>
            </a:r>
          </a:p>
        </p:txBody>
      </p:sp>
      <p:sp>
        <p:nvSpPr>
          <p:cNvPr id="9" name="TextBox 42">
            <a:extLst>
              <a:ext uri="{FF2B5EF4-FFF2-40B4-BE49-F238E27FC236}">
                <a16:creationId xmlns="" xmlns:a16="http://schemas.microsoft.com/office/drawing/2014/main" id="{D7127290-CADB-B017-7B17-25BB07FBEA51}"/>
              </a:ext>
            </a:extLst>
          </p:cNvPr>
          <p:cNvSpPr txBox="1"/>
          <p:nvPr/>
        </p:nvSpPr>
        <p:spPr>
          <a:xfrm>
            <a:off x="8295151" y="2445001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A1DE"/>
                </a:solidFill>
                <a:effectLst/>
                <a:uLnTx/>
                <a:uFillTx/>
                <a:latin typeface="Arial"/>
                <a:cs typeface="+mn-cs"/>
              </a:rPr>
              <a:t>Glucagon</a:t>
            </a:r>
          </a:p>
        </p:txBody>
      </p:sp>
      <p:sp>
        <p:nvSpPr>
          <p:cNvPr id="10" name="Arc 43">
            <a:extLst>
              <a:ext uri="{FF2B5EF4-FFF2-40B4-BE49-F238E27FC236}">
                <a16:creationId xmlns="" xmlns:a16="http://schemas.microsoft.com/office/drawing/2014/main" id="{2B67585B-0C92-8A3A-69CC-28FBA7E8F71E}"/>
              </a:ext>
            </a:extLst>
          </p:cNvPr>
          <p:cNvSpPr/>
          <p:nvPr/>
        </p:nvSpPr>
        <p:spPr>
          <a:xfrm flipH="1" flipV="1">
            <a:off x="1792228" y="1146861"/>
            <a:ext cx="1267488" cy="1577369"/>
          </a:xfrm>
          <a:prstGeom prst="arc">
            <a:avLst/>
          </a:prstGeom>
          <a:noFill/>
          <a:ln w="38100" cap="flat" cmpd="sng" algn="ctr">
            <a:solidFill>
              <a:srgbClr val="D52B1E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Arc 44">
            <a:extLst>
              <a:ext uri="{FF2B5EF4-FFF2-40B4-BE49-F238E27FC236}">
                <a16:creationId xmlns="" xmlns:a16="http://schemas.microsoft.com/office/drawing/2014/main" id="{266AA0BC-B3FD-1FD6-0E6C-3B9AA3E57527}"/>
              </a:ext>
            </a:extLst>
          </p:cNvPr>
          <p:cNvSpPr/>
          <p:nvPr/>
        </p:nvSpPr>
        <p:spPr>
          <a:xfrm flipV="1">
            <a:off x="2359304" y="1146861"/>
            <a:ext cx="1267488" cy="1577369"/>
          </a:xfrm>
          <a:prstGeom prst="arc">
            <a:avLst/>
          </a:prstGeom>
          <a:noFill/>
          <a:ln w="38100" cap="flat" cmpd="sng" algn="ctr">
            <a:solidFill>
              <a:srgbClr val="D52B1E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Arc 45">
            <a:extLst>
              <a:ext uri="{FF2B5EF4-FFF2-40B4-BE49-F238E27FC236}">
                <a16:creationId xmlns="" xmlns:a16="http://schemas.microsoft.com/office/drawing/2014/main" id="{B3068F03-0428-10EF-7516-C0EA450DABD1}"/>
              </a:ext>
            </a:extLst>
          </p:cNvPr>
          <p:cNvSpPr/>
          <p:nvPr/>
        </p:nvSpPr>
        <p:spPr>
          <a:xfrm flipV="1">
            <a:off x="634509" y="1143530"/>
            <a:ext cx="4766979" cy="1577369"/>
          </a:xfrm>
          <a:prstGeom prst="arc">
            <a:avLst/>
          </a:prstGeom>
          <a:noFill/>
          <a:ln w="38100" cap="flat" cmpd="sng" algn="ctr">
            <a:solidFill>
              <a:srgbClr val="D52B1E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Arc 46">
            <a:extLst>
              <a:ext uri="{FF2B5EF4-FFF2-40B4-BE49-F238E27FC236}">
                <a16:creationId xmlns="" xmlns:a16="http://schemas.microsoft.com/office/drawing/2014/main" id="{4A160E37-8EDE-03B8-DF3B-FBE465A9EA94}"/>
              </a:ext>
            </a:extLst>
          </p:cNvPr>
          <p:cNvSpPr/>
          <p:nvPr/>
        </p:nvSpPr>
        <p:spPr>
          <a:xfrm flipH="1" flipV="1">
            <a:off x="7718047" y="1119593"/>
            <a:ext cx="1267488" cy="1577369"/>
          </a:xfrm>
          <a:prstGeom prst="arc">
            <a:avLst/>
          </a:prstGeom>
          <a:noFill/>
          <a:ln w="38100" cap="flat" cmpd="sng" algn="ctr">
            <a:solidFill>
              <a:srgbClr val="00A1DE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Arc 47">
            <a:extLst>
              <a:ext uri="{FF2B5EF4-FFF2-40B4-BE49-F238E27FC236}">
                <a16:creationId xmlns="" xmlns:a16="http://schemas.microsoft.com/office/drawing/2014/main" id="{BA25C27E-EA49-D9DC-CD95-7F4217EBCF43}"/>
              </a:ext>
            </a:extLst>
          </p:cNvPr>
          <p:cNvSpPr/>
          <p:nvPr/>
        </p:nvSpPr>
        <p:spPr>
          <a:xfrm flipH="1" flipV="1">
            <a:off x="6230839" y="1119593"/>
            <a:ext cx="4210027" cy="1577369"/>
          </a:xfrm>
          <a:prstGeom prst="arc">
            <a:avLst/>
          </a:prstGeom>
          <a:noFill/>
          <a:ln w="38100" cap="flat" cmpd="sng" algn="ctr">
            <a:solidFill>
              <a:srgbClr val="00A1DE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Arc 48">
            <a:extLst>
              <a:ext uri="{FF2B5EF4-FFF2-40B4-BE49-F238E27FC236}">
                <a16:creationId xmlns="" xmlns:a16="http://schemas.microsoft.com/office/drawing/2014/main" id="{D411349A-114B-651C-DA69-36D45FCE9AC8}"/>
              </a:ext>
            </a:extLst>
          </p:cNvPr>
          <p:cNvSpPr/>
          <p:nvPr/>
        </p:nvSpPr>
        <p:spPr>
          <a:xfrm flipV="1">
            <a:off x="9124875" y="1115026"/>
            <a:ext cx="1012388" cy="1577369"/>
          </a:xfrm>
          <a:prstGeom prst="arc">
            <a:avLst/>
          </a:prstGeom>
          <a:noFill/>
          <a:ln w="38100" cap="flat" cmpd="sng" algn="ctr">
            <a:solidFill>
              <a:srgbClr val="00A1DE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Arc 49">
            <a:extLst>
              <a:ext uri="{FF2B5EF4-FFF2-40B4-BE49-F238E27FC236}">
                <a16:creationId xmlns="" xmlns:a16="http://schemas.microsoft.com/office/drawing/2014/main" id="{05BBE51A-BAE8-57E2-94EA-ED0F5C79C325}"/>
              </a:ext>
            </a:extLst>
          </p:cNvPr>
          <p:cNvSpPr/>
          <p:nvPr/>
        </p:nvSpPr>
        <p:spPr>
          <a:xfrm flipH="1" flipV="1">
            <a:off x="4178323" y="1147602"/>
            <a:ext cx="2560548" cy="1577369"/>
          </a:xfrm>
          <a:prstGeom prst="arc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Arc 50">
            <a:extLst>
              <a:ext uri="{FF2B5EF4-FFF2-40B4-BE49-F238E27FC236}">
                <a16:creationId xmlns="" xmlns:a16="http://schemas.microsoft.com/office/drawing/2014/main" id="{64B3BEE3-988F-4A8F-F80A-64E93768CD45}"/>
              </a:ext>
            </a:extLst>
          </p:cNvPr>
          <p:cNvSpPr/>
          <p:nvPr/>
        </p:nvSpPr>
        <p:spPr>
          <a:xfrm flipV="1">
            <a:off x="4865211" y="1158713"/>
            <a:ext cx="3148803" cy="1577369"/>
          </a:xfrm>
          <a:prstGeom prst="arc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18" name="Straight Arrow Connector 51">
            <a:extLst>
              <a:ext uri="{FF2B5EF4-FFF2-40B4-BE49-F238E27FC236}">
                <a16:creationId xmlns="" xmlns:a16="http://schemas.microsoft.com/office/drawing/2014/main" id="{8B3B2783-16D4-C97E-DC95-5141A0CA64A6}"/>
              </a:ext>
            </a:extLst>
          </p:cNvPr>
          <p:cNvCxnSpPr/>
          <p:nvPr/>
        </p:nvCxnSpPr>
        <p:spPr>
          <a:xfrm flipV="1">
            <a:off x="5962963" y="1739322"/>
            <a:ext cx="8339" cy="766141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19" name="Rectangle 52">
            <a:extLst>
              <a:ext uri="{FF2B5EF4-FFF2-40B4-BE49-F238E27FC236}">
                <a16:creationId xmlns="" xmlns:a16="http://schemas.microsoft.com/office/drawing/2014/main" id="{209626E1-BCFA-76D2-04A6-6D736C0BC9AB}"/>
              </a:ext>
            </a:extLst>
          </p:cNvPr>
          <p:cNvSpPr/>
          <p:nvPr/>
        </p:nvSpPr>
        <p:spPr>
          <a:xfrm>
            <a:off x="918028" y="3157383"/>
            <a:ext cx="3293801" cy="2394959"/>
          </a:xfrm>
          <a:prstGeom prst="rect">
            <a:avLst/>
          </a:prstGeom>
          <a:solidFill>
            <a:srgbClr val="D52B1E">
              <a:alpha val="24706"/>
            </a:srgbClr>
          </a:solidFill>
          <a:ln w="9525" cap="flat" cmpd="sng" algn="ctr">
            <a:solidFill>
              <a:srgbClr val="D52B1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Rectangle 53">
            <a:extLst>
              <a:ext uri="{FF2B5EF4-FFF2-40B4-BE49-F238E27FC236}">
                <a16:creationId xmlns="" xmlns:a16="http://schemas.microsoft.com/office/drawing/2014/main" id="{11B8F54F-601C-2A8B-F3A0-06BD331B430A}"/>
              </a:ext>
            </a:extLst>
          </p:cNvPr>
          <p:cNvSpPr/>
          <p:nvPr/>
        </p:nvSpPr>
        <p:spPr>
          <a:xfrm>
            <a:off x="4388266" y="3157383"/>
            <a:ext cx="3293801" cy="2394959"/>
          </a:xfrm>
          <a:prstGeom prst="rect">
            <a:avLst/>
          </a:prstGeom>
          <a:solidFill>
            <a:srgbClr val="F3F0ED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TextBox 55">
            <a:extLst>
              <a:ext uri="{FF2B5EF4-FFF2-40B4-BE49-F238E27FC236}">
                <a16:creationId xmlns="" xmlns:a16="http://schemas.microsoft.com/office/drawing/2014/main" id="{737747A7-6383-87FD-1409-DF4DBCA6CD9C}"/>
              </a:ext>
            </a:extLst>
          </p:cNvPr>
          <p:cNvSpPr txBox="1"/>
          <p:nvPr/>
        </p:nvSpPr>
        <p:spPr>
          <a:xfrm>
            <a:off x="920086" y="3167435"/>
            <a:ext cx="329174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Adipose: 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7337" marR="0" lvl="1" indent="-118742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↑ Insulin sensitivity</a:t>
            </a:r>
          </a:p>
          <a:p>
            <a:pPr marL="347337" marR="0" lvl="1" indent="-118742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Improvements in lipid metabolism</a:t>
            </a:r>
          </a:p>
          <a:p>
            <a:pPr marL="227960" marR="0" lvl="1" indent="-22796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CNS:</a:t>
            </a:r>
          </a:p>
          <a:p>
            <a:pPr marL="347337" marR="0" lvl="2" indent="-118742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Appetite</a:t>
            </a:r>
          </a:p>
          <a:p>
            <a:pPr marL="347337" marR="0" lvl="2" indent="-118742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Decrease in nausea</a:t>
            </a:r>
          </a:p>
          <a:p>
            <a:pPr marL="227960" marR="0" lvl="1" indent="-22796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Islets:</a:t>
            </a:r>
          </a:p>
          <a:p>
            <a:pPr marL="347337" marR="0" lvl="2" indent="-118742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↑ Insulin secretion </a:t>
            </a:r>
          </a:p>
          <a:p>
            <a:pPr marL="347337" marR="0" lvl="2" indent="-118742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↑ Glucagon secretion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="" xmlns:a16="http://schemas.microsoft.com/office/drawing/2014/main" id="{0998979D-FC36-8504-8D12-D60B53555593}"/>
              </a:ext>
            </a:extLst>
          </p:cNvPr>
          <p:cNvSpPr txBox="1"/>
          <p:nvPr/>
        </p:nvSpPr>
        <p:spPr>
          <a:xfrm>
            <a:off x="4397702" y="3167438"/>
            <a:ext cx="3291743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CNS: 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347337" marR="0" lvl="2" indent="-118742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Appetite</a:t>
            </a:r>
          </a:p>
          <a:p>
            <a:pPr marL="227960" marR="0" lvl="1" indent="-22796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Islets:</a:t>
            </a:r>
          </a:p>
          <a:p>
            <a:pPr marL="347337" marR="0" lvl="2" indent="-118742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↑ Insulin secretion </a:t>
            </a:r>
          </a:p>
          <a:p>
            <a:pPr marL="347337" marR="0" lvl="2" indent="-118742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↓ Glucagon secretion</a:t>
            </a:r>
          </a:p>
          <a:p>
            <a:pPr marL="227960" marR="0" lvl="1" indent="-22796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Stomach:</a:t>
            </a:r>
          </a:p>
          <a:p>
            <a:pPr marL="347337" marR="0" lvl="2" indent="-118742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Delayed gastric emptying</a:t>
            </a:r>
          </a:p>
        </p:txBody>
      </p:sp>
      <p:pic>
        <p:nvPicPr>
          <p:cNvPr id="23" name="Picture 3" descr="A close up of a liver&#10;&#10;Description automatically generated with low confidence">
            <a:extLst>
              <a:ext uri="{FF2B5EF4-FFF2-40B4-BE49-F238E27FC236}">
                <a16:creationId xmlns="" xmlns:a16="http://schemas.microsoft.com/office/drawing/2014/main" id="{AFBA94B2-6583-DE7F-EB49-568A2DC91E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9173" y="784890"/>
            <a:ext cx="1334156" cy="950904"/>
          </a:xfrm>
          <a:prstGeom prst="rect">
            <a:avLst/>
          </a:prstGeom>
        </p:spPr>
      </p:pic>
      <p:pic>
        <p:nvPicPr>
          <p:cNvPr id="24" name="Picture 5" descr="A picture containing art&#10;&#10;Description automatically generated with medium confidence">
            <a:extLst>
              <a:ext uri="{FF2B5EF4-FFF2-40B4-BE49-F238E27FC236}">
                <a16:creationId xmlns="" xmlns:a16="http://schemas.microsoft.com/office/drawing/2014/main" id="{08BD883C-B74E-7CFB-7FEA-EC0F70F28A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5893" y="596146"/>
            <a:ext cx="1082757" cy="1220052"/>
          </a:xfrm>
          <a:prstGeom prst="rect">
            <a:avLst/>
          </a:prstGeom>
        </p:spPr>
      </p:pic>
      <p:pic>
        <p:nvPicPr>
          <p:cNvPr id="25" name="Picture 8" descr="A close up of a human pancreas&#10;&#10;Description automatically generated with low confidence">
            <a:extLst>
              <a:ext uri="{FF2B5EF4-FFF2-40B4-BE49-F238E27FC236}">
                <a16:creationId xmlns="" xmlns:a16="http://schemas.microsoft.com/office/drawing/2014/main" id="{B71D60F6-AE5C-D523-0499-105ED4CEDD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63739">
            <a:off x="5134858" y="798246"/>
            <a:ext cx="1825229" cy="912615"/>
          </a:xfrm>
          <a:prstGeom prst="rect">
            <a:avLst/>
          </a:prstGeom>
        </p:spPr>
      </p:pic>
      <p:pic>
        <p:nvPicPr>
          <p:cNvPr id="26" name="Picture 10" descr="A picture containing brain&#10;&#10;Description automatically generated">
            <a:extLst>
              <a:ext uri="{FF2B5EF4-FFF2-40B4-BE49-F238E27FC236}">
                <a16:creationId xmlns="" xmlns:a16="http://schemas.microsoft.com/office/drawing/2014/main" id="{3C1F78AB-129A-149F-4261-5B82B2EF13E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2846" y="645452"/>
            <a:ext cx="1258364" cy="1146864"/>
          </a:xfrm>
          <a:prstGeom prst="rect">
            <a:avLst/>
          </a:prstGeom>
        </p:spPr>
      </p:pic>
      <p:pic>
        <p:nvPicPr>
          <p:cNvPr id="27" name="Graphic 14">
            <a:extLst>
              <a:ext uri="{FF2B5EF4-FFF2-40B4-BE49-F238E27FC236}">
                <a16:creationId xmlns="" xmlns:a16="http://schemas.microsoft.com/office/drawing/2014/main" id="{44F38E1D-9456-048C-E72E-220683775F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8860" y="731744"/>
            <a:ext cx="1208879" cy="997537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="" xmlns:a16="http://schemas.microsoft.com/office/drawing/2014/main" id="{9E09EC72-4E5D-47B5-8CAE-1B87C971D19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233467" y="0"/>
            <a:ext cx="958533" cy="937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2F7FD519-6F82-4422-92C1-3BC5EE494C03}"/>
              </a:ext>
            </a:extLst>
          </p:cNvPr>
          <p:cNvSpPr txBox="1"/>
          <p:nvPr/>
        </p:nvSpPr>
        <p:spPr>
          <a:xfrm>
            <a:off x="8738647" y="5844619"/>
            <a:ext cx="3604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Neff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GW.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Obes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2025;1–15.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ACFF1CD3-33FA-48FE-ACB3-936CD8F7328D}"/>
              </a:ext>
            </a:extLst>
          </p:cNvPr>
          <p:cNvSpPr txBox="1"/>
          <p:nvPr/>
        </p:nvSpPr>
        <p:spPr>
          <a:xfrm>
            <a:off x="1359818" y="0"/>
            <a:ext cx="106122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Glucagon receptor agonists </a:t>
            </a:r>
            <a:r>
              <a:rPr lang="en-US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mid- to late-stage clinical trials for treatment of obesity</a:t>
            </a:r>
            <a:endParaRPr lang="it-IT" sz="2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42C7974C-775D-4317-B1A4-B65BDED9023F}"/>
              </a:ext>
            </a:extLst>
          </p:cNvPr>
          <p:cNvSpPr txBox="1"/>
          <p:nvPr/>
        </p:nvSpPr>
        <p:spPr>
          <a:xfrm>
            <a:off x="265042" y="5671930"/>
            <a:ext cx="7885045" cy="52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GIPR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glucose-dependent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insulinotropic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polypeptide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receptor; GLP-1R,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glucagon-like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peptide-1 receptor; QW, once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weekly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SC,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63B08A54-8954-4A19-B704-5FF204D30F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643" y="551415"/>
            <a:ext cx="10107731" cy="409264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0CD9E569-2DFD-4B55-99DE-BECC26C3EF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643" y="4688832"/>
            <a:ext cx="9202434" cy="99073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511188" y="1157685"/>
            <a:ext cx="900752" cy="31116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55093" y="2385984"/>
            <a:ext cx="1091821" cy="73697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110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6348" y="212035"/>
            <a:ext cx="10972800" cy="53859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lr>
                <a:srgbClr val="D52B17"/>
              </a:buClr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-5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Retatrutide</a:t>
            </a:r>
            <a:r>
              <a:rPr kumimoji="0" lang="en-US" sz="3100" b="1" i="0" u="none" strike="noStrike" kern="120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GIP/GLP-1/Glucagon (GGG): Tri-Agonist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88EBDC68-50FE-41B5-B2BA-88E7FD0B62BE}"/>
              </a:ext>
            </a:extLst>
          </p:cNvPr>
          <p:cNvGrpSpPr/>
          <p:nvPr/>
        </p:nvGrpSpPr>
        <p:grpSpPr>
          <a:xfrm>
            <a:off x="214116" y="1219775"/>
            <a:ext cx="11977884" cy="4784521"/>
            <a:chOff x="151363" y="1984050"/>
            <a:chExt cx="11977884" cy="4784521"/>
          </a:xfrm>
        </p:grpSpPr>
        <p:grpSp>
          <p:nvGrpSpPr>
            <p:cNvPr id="4" name="Group 5">
              <a:extLst>
                <a:ext uri="{FF2B5EF4-FFF2-40B4-BE49-F238E27FC236}">
                  <a16:creationId xmlns="" xmlns:a16="http://schemas.microsoft.com/office/drawing/2014/main" id="{2795C7EB-10EF-46C3-BE54-8FB6C7311D1F}"/>
                </a:ext>
              </a:extLst>
            </p:cNvPr>
            <p:cNvGrpSpPr/>
            <p:nvPr/>
          </p:nvGrpSpPr>
          <p:grpSpPr>
            <a:xfrm>
              <a:off x="414918" y="2094523"/>
              <a:ext cx="2715904" cy="3132570"/>
              <a:chOff x="467" y="358634"/>
              <a:chExt cx="1415053" cy="1406255"/>
            </a:xfrm>
          </p:grpSpPr>
          <p:sp>
            <p:nvSpPr>
              <p:cNvPr id="9" name="Rounded Rectangle 10">
                <a:extLst>
                  <a:ext uri="{FF2B5EF4-FFF2-40B4-BE49-F238E27FC236}">
                    <a16:creationId xmlns="" xmlns:a16="http://schemas.microsoft.com/office/drawing/2014/main" id="{A7F50207-7DF3-4518-9D04-F97B4961F35D}"/>
                  </a:ext>
                </a:extLst>
              </p:cNvPr>
              <p:cNvSpPr/>
              <p:nvPr/>
            </p:nvSpPr>
            <p:spPr>
              <a:xfrm>
                <a:off x="467" y="358634"/>
                <a:ext cx="1415053" cy="1406255"/>
              </a:xfrm>
              <a:prstGeom prst="roundRect">
                <a:avLst>
                  <a:gd name="adj" fmla="val 7738"/>
                </a:avLst>
              </a:prstGeom>
              <a:solidFill>
                <a:sysClr val="window" lastClr="FFFFFF"/>
              </a:solidFill>
              <a:ln w="6350" cap="flat" cmpd="sng" algn="ctr">
                <a:solidFill>
                  <a:srgbClr val="FF6D2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7619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endParaRPr>
              </a:p>
            </p:txBody>
          </p:sp>
          <p:pic>
            <p:nvPicPr>
              <p:cNvPr id="10" name="Picture 10">
                <a:extLst>
                  <a:ext uri="{FF2B5EF4-FFF2-40B4-BE49-F238E27FC236}">
                    <a16:creationId xmlns="" xmlns:a16="http://schemas.microsoft.com/office/drawing/2014/main" id="{1EC1FF75-9D7F-4CB8-B171-A15185E3B1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7169" t="15195" r="23819" b="16705"/>
              <a:stretch/>
            </p:blipFill>
            <p:spPr>
              <a:xfrm>
                <a:off x="197245" y="517376"/>
                <a:ext cx="1023179" cy="944674"/>
              </a:xfrm>
              <a:prstGeom prst="rect">
                <a:avLst/>
              </a:prstGeom>
            </p:spPr>
          </p:pic>
        </p:grpSp>
        <p:sp>
          <p:nvSpPr>
            <p:cNvPr id="5" name="Rectangle 14">
              <a:extLst>
                <a:ext uri="{FF2B5EF4-FFF2-40B4-BE49-F238E27FC236}">
                  <a16:creationId xmlns="" xmlns:a16="http://schemas.microsoft.com/office/drawing/2014/main" id="{99945811-4C7B-48D8-B4A5-346E0C1CB8BC}"/>
                </a:ext>
              </a:extLst>
            </p:cNvPr>
            <p:cNvSpPr/>
            <p:nvPr/>
          </p:nvSpPr>
          <p:spPr>
            <a:xfrm>
              <a:off x="3448594" y="1984050"/>
              <a:ext cx="8133806" cy="3703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5442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750"/>
                </a:spcAft>
                <a:buClr>
                  <a:srgbClr val="00A1DE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GGG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Triagonist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(LY3437943): Next generation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6D22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incretin +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to maximize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tirzepatide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learnings </a:t>
              </a:r>
            </a:p>
            <a:p>
              <a:pPr marL="669369" marR="0" lvl="1" indent="-288384" algn="l" defTabSz="5442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750"/>
                </a:spcAft>
                <a:buClr>
                  <a:srgbClr val="FF66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Single peptide with triple receptor agonistic activity of glucose-dependent insulinotropic polypeptide (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GIP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), glucagon-like peptide-1 (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GLP-1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) and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glucagon</a:t>
              </a:r>
            </a:p>
            <a:p>
              <a:pPr marL="669369" marR="0" lvl="1" indent="-288384" algn="l" defTabSz="5442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750"/>
                </a:spcAft>
                <a:buClr>
                  <a:srgbClr val="FF66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Glucagon activity to enhance energy expenditure and weight loss</a:t>
              </a:r>
            </a:p>
            <a:p>
              <a:pPr marL="669369" marR="0" lvl="1" indent="-288384" algn="l" defTabSz="5442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750"/>
                </a:spcAft>
                <a:buClr>
                  <a:srgbClr val="FF66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Glycemic control with breakthrough weight loss compared to other incretins (mouse data)</a:t>
              </a:r>
            </a:p>
            <a:p>
              <a:pPr marL="669369" marR="0" lvl="1" indent="-288384" algn="l" defTabSz="5442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750"/>
                </a:spcAft>
                <a:buClr>
                  <a:srgbClr val="FF66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panose="020B0604020202020204" pitchFamily="34" charset="0"/>
                </a:rPr>
                <a:t>Weekly time-action profile 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="" xmlns:a16="http://schemas.microsoft.com/office/drawing/2014/main" id="{06B45AE4-AE49-2FF5-452F-836DE17C7125}"/>
                </a:ext>
              </a:extLst>
            </p:cNvPr>
            <p:cNvSpPr/>
            <p:nvPr/>
          </p:nvSpPr>
          <p:spPr>
            <a:xfrm>
              <a:off x="151363" y="6084634"/>
              <a:ext cx="9625919" cy="338554"/>
            </a:xfrm>
            <a:prstGeom prst="rect">
              <a:avLst/>
            </a:prstGeom>
          </p:spPr>
          <p:txBody>
            <a:bodyPr wrap="square" anchor="b" anchorCtr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GGG:</a:t>
              </a:r>
              <a:r>
                <a:rPr kumimoji="0" lang="en-US" sz="16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GLP-1/GIP/glucagon; GIP: glucose-dependent insulinotropic polypeptide; GLP-1:</a:t>
              </a:r>
              <a:r>
                <a:rPr kumimoji="0" lang="en-US" sz="16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glucagon-like peptide-1. 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4245D7F9-89FD-4955-80F8-96686F340612}"/>
                </a:ext>
              </a:extLst>
            </p:cNvPr>
            <p:cNvSpPr/>
            <p:nvPr/>
          </p:nvSpPr>
          <p:spPr>
            <a:xfrm>
              <a:off x="9386047" y="6553127"/>
              <a:ext cx="2743200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84638458-C4C9-BA87-5967-E58952F59C91}"/>
              </a:ext>
            </a:extLst>
          </p:cNvPr>
          <p:cNvSpPr txBox="1"/>
          <p:nvPr/>
        </p:nvSpPr>
        <p:spPr>
          <a:xfrm>
            <a:off x="9362666" y="5800300"/>
            <a:ext cx="2829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Rosenstock J, et al. Lancet 2023. </a:t>
            </a:r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-12261" y="5796466"/>
            <a:ext cx="3687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Jastreboff</a:t>
            </a:r>
            <a:r>
              <a:rPr lang="en-US" sz="1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AM, et al. NEMJ. 2023</a:t>
            </a:r>
            <a:r>
              <a:rPr lang="it-IT" sz="1400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it-IT" sz="1400" i="1" dirty="0">
                <a:latin typeface="Times New Roman" pitchFamily="18" charset="0"/>
                <a:cs typeface="Times New Roman" pitchFamily="18" charset="0"/>
              </a:rPr>
              <a:t>389:514-26.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38466"/>
            <a:ext cx="5718412" cy="295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578" y="2233534"/>
            <a:ext cx="6323422" cy="328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po 7"/>
          <p:cNvGrpSpPr/>
          <p:nvPr/>
        </p:nvGrpSpPr>
        <p:grpSpPr>
          <a:xfrm>
            <a:off x="3844570" y="132228"/>
            <a:ext cx="4590687" cy="834532"/>
            <a:chOff x="3844570" y="237158"/>
            <a:chExt cx="4590687" cy="834532"/>
          </a:xfrm>
        </p:grpSpPr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4570" y="374754"/>
              <a:ext cx="4590687" cy="696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3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72196" y="237158"/>
              <a:ext cx="36099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1585" y="1253676"/>
            <a:ext cx="9005145" cy="45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536</TotalTime>
  <Words>1859</Words>
  <Application>Microsoft Office PowerPoint</Application>
  <PresentationFormat>Personalizzato</PresentationFormat>
  <Paragraphs>248</Paragraphs>
  <Slides>20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RetrospectVTI</vt:lpstr>
      <vt:lpstr>TRIPLO AGONISMO PER IL TRATTAMENTO DELL’OBESITA’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Windows User</cp:lastModifiedBy>
  <cp:revision>51</cp:revision>
  <dcterms:created xsi:type="dcterms:W3CDTF">2022-02-27T17:36:31Z</dcterms:created>
  <dcterms:modified xsi:type="dcterms:W3CDTF">2025-10-29T20:33:08Z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